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media/image22.jpg" ContentType="image/pn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42.gif" ContentType="image/gif"/>
  <Override PartName="/ppt/media/image43.gif" ContentType="image/gif"/>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 id="2147483925" r:id="rId7"/>
    <p:sldMasterId id="2147483950" r:id="rId8"/>
    <p:sldMasterId id="2147483953" r:id="rId9"/>
    <p:sldMasterId id="2147483973" r:id="rId10"/>
    <p:sldMasterId id="2147483975" r:id="rId11"/>
    <p:sldMasterId id="2147483986" r:id="rId12"/>
    <p:sldMasterId id="2147483993" r:id="rId13"/>
    <p:sldMasterId id="2147484004" r:id="rId14"/>
    <p:sldMasterId id="2147484015" r:id="rId15"/>
    <p:sldMasterId id="2147484022" r:id="rId16"/>
  </p:sldMasterIdLst>
  <p:notesMasterIdLst>
    <p:notesMasterId r:id="rId79"/>
  </p:notesMasterIdLst>
  <p:handoutMasterIdLst>
    <p:handoutMasterId r:id="rId80"/>
  </p:handoutMasterIdLst>
  <p:sldIdLst>
    <p:sldId id="330" r:id="rId17"/>
    <p:sldId id="334" r:id="rId18"/>
    <p:sldId id="281" r:id="rId19"/>
    <p:sldId id="336" r:id="rId20"/>
    <p:sldId id="338" r:id="rId21"/>
    <p:sldId id="341" r:id="rId22"/>
    <p:sldId id="342" r:id="rId23"/>
    <p:sldId id="343" r:id="rId24"/>
    <p:sldId id="344" r:id="rId25"/>
    <p:sldId id="282" r:id="rId26"/>
    <p:sldId id="283" r:id="rId27"/>
    <p:sldId id="345" r:id="rId28"/>
    <p:sldId id="284" r:id="rId29"/>
    <p:sldId id="285" r:id="rId30"/>
    <p:sldId id="286" r:id="rId31"/>
    <p:sldId id="287" r:id="rId32"/>
    <p:sldId id="288" r:id="rId33"/>
    <p:sldId id="340"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28" r:id="rId50"/>
    <p:sldId id="305" r:id="rId51"/>
    <p:sldId id="306" r:id="rId52"/>
    <p:sldId id="307" r:id="rId53"/>
    <p:sldId id="329" r:id="rId54"/>
    <p:sldId id="309" r:id="rId55"/>
    <p:sldId id="310" r:id="rId56"/>
    <p:sldId id="346" r:id="rId57"/>
    <p:sldId id="347" r:id="rId58"/>
    <p:sldId id="348" r:id="rId59"/>
    <p:sldId id="311" r:id="rId60"/>
    <p:sldId id="312" r:id="rId61"/>
    <p:sldId id="313" r:id="rId62"/>
    <p:sldId id="349" r:id="rId63"/>
    <p:sldId id="350" r:id="rId64"/>
    <p:sldId id="352" r:id="rId65"/>
    <p:sldId id="314" r:id="rId66"/>
    <p:sldId id="315" r:id="rId67"/>
    <p:sldId id="327" r:id="rId68"/>
    <p:sldId id="317" r:id="rId69"/>
    <p:sldId id="318" r:id="rId70"/>
    <p:sldId id="319" r:id="rId71"/>
    <p:sldId id="320" r:id="rId72"/>
    <p:sldId id="321" r:id="rId73"/>
    <p:sldId id="322" r:id="rId74"/>
    <p:sldId id="323" r:id="rId75"/>
    <p:sldId id="326" r:id="rId76"/>
    <p:sldId id="269" r:id="rId77"/>
    <p:sldId id="351" r:id="rId78"/>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58860" autoAdjust="0"/>
  </p:normalViewPr>
  <p:slideViewPr>
    <p:cSldViewPr>
      <p:cViewPr varScale="1">
        <p:scale>
          <a:sx n="79" d="100"/>
          <a:sy n="79" d="100"/>
        </p:scale>
        <p:origin x="-2640" y="-104"/>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5280"/>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notesMaster" Target="notesMasters/notesMaster1.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solidFill>
                <a:schemeClr val="bg2"/>
              </a:solidFill>
            </a:rPr>
            <a:t>HTML5 Concepts</a:t>
          </a:r>
          <a:endParaRPr lang="en-US" dirty="0">
            <a:solidFill>
              <a:schemeClr val="bg2"/>
            </a:solidFill>
          </a:endParaRPr>
        </a:p>
      </dgm:t>
    </dgm:pt>
    <dgm:pt modelId="{B97145C0-7682-9D40-B0CF-E41DB3732166}" type="parTrans" cxnId="{4116EA73-1EC6-0446-B575-2C1CB92A6125}">
      <dgm:prSet/>
      <dgm:spPr/>
      <dgm:t>
        <a:bodyPr/>
        <a:lstStyle/>
        <a:p>
          <a:endParaRPr lang="en-US">
            <a:solidFill>
              <a:schemeClr val="bg2"/>
            </a:solidFill>
          </a:endParaRPr>
        </a:p>
      </dgm:t>
    </dgm:pt>
    <dgm:pt modelId="{916069DA-2407-AF40-8CDC-E44221DEFBA7}" type="sibTrans" cxnId="{4116EA73-1EC6-0446-B575-2C1CB92A6125}">
      <dgm:prSet/>
      <dgm:spPr/>
      <dgm:t>
        <a:bodyPr/>
        <a:lstStyle/>
        <a:p>
          <a:endParaRPr lang="en-US">
            <a:solidFill>
              <a:schemeClr val="bg2"/>
            </a:solidFill>
          </a:endParaRPr>
        </a:p>
      </dgm:t>
    </dgm:pt>
    <dgm:pt modelId="{E230B1B3-045F-ED43-9800-294573285064}">
      <dgm:prSet phldrT="[Text]"/>
      <dgm:spPr/>
      <dgm:t>
        <a:bodyPr/>
        <a:lstStyle/>
        <a:p>
          <a:r>
            <a:rPr lang="en-US" dirty="0" smtClean="0">
              <a:solidFill>
                <a:schemeClr val="bg2"/>
              </a:solidFill>
            </a:rPr>
            <a:t>CSS3 Concepts</a:t>
          </a:r>
          <a:endParaRPr lang="en-US" dirty="0">
            <a:solidFill>
              <a:schemeClr val="bg2"/>
            </a:solidFill>
          </a:endParaRPr>
        </a:p>
      </dgm:t>
    </dgm:pt>
    <dgm:pt modelId="{2FA956F5-C249-FB42-BFEC-BB0C78ECC8A5}" type="parTrans" cxnId="{C7CD9E93-2363-6348-A0A8-7FB82306665C}">
      <dgm:prSet/>
      <dgm:spPr/>
      <dgm:t>
        <a:bodyPr/>
        <a:lstStyle/>
        <a:p>
          <a:endParaRPr lang="en-US">
            <a:solidFill>
              <a:schemeClr val="bg2"/>
            </a:solidFill>
          </a:endParaRPr>
        </a:p>
      </dgm:t>
    </dgm:pt>
    <dgm:pt modelId="{4C510007-63F1-E64F-BEB4-A9E3641493B6}" type="sibTrans" cxnId="{C7CD9E93-2363-6348-A0A8-7FB82306665C}">
      <dgm:prSet/>
      <dgm:spPr/>
      <dgm:t>
        <a:bodyPr/>
        <a:lstStyle/>
        <a:p>
          <a:endParaRPr lang="en-US">
            <a:solidFill>
              <a:schemeClr val="bg2"/>
            </a:solidFill>
          </a:endParaRPr>
        </a:p>
      </dgm:t>
    </dgm:pt>
    <dgm:pt modelId="{A076434F-0147-2D4F-837A-5BA2FD453940}">
      <dgm:prSet phldrT="[Text]"/>
      <dgm:spPr/>
      <dgm:t>
        <a:bodyPr/>
        <a:lstStyle/>
        <a:p>
          <a:r>
            <a:rPr lang="en-US" dirty="0" smtClean="0">
              <a:solidFill>
                <a:schemeClr val="bg2"/>
              </a:solidFill>
            </a:rPr>
            <a:t>JavaScript Concepts</a:t>
          </a:r>
          <a:endParaRPr lang="en-US" dirty="0">
            <a:solidFill>
              <a:schemeClr val="bg2"/>
            </a:solidFill>
          </a:endParaRPr>
        </a:p>
      </dgm:t>
    </dgm:pt>
    <dgm:pt modelId="{52DC2B28-AF53-D341-A10E-CC5F4A33D79C}" type="parTrans" cxnId="{6E27153A-EAE1-7A4D-A1DD-C6EC9470D9B8}">
      <dgm:prSet/>
      <dgm:spPr/>
      <dgm:t>
        <a:bodyPr/>
        <a:lstStyle/>
        <a:p>
          <a:endParaRPr lang="en-US">
            <a:solidFill>
              <a:schemeClr val="bg2"/>
            </a:solidFill>
          </a:endParaRPr>
        </a:p>
      </dgm:t>
    </dgm:pt>
    <dgm:pt modelId="{AEDC4CCB-434C-9C44-BC7C-92C2E27A119D}" type="sibTrans" cxnId="{6E27153A-EAE1-7A4D-A1DD-C6EC9470D9B8}">
      <dgm:prSet/>
      <dgm:spPr/>
      <dgm:t>
        <a:bodyPr/>
        <a:lstStyle/>
        <a:p>
          <a:endParaRPr lang="en-US">
            <a:solidFill>
              <a:schemeClr val="bg2"/>
            </a:solidFill>
          </a:endParaRPr>
        </a:p>
      </dgm:t>
    </dgm:pt>
    <dgm:pt modelId="{DF3E63A4-6E6A-DC4C-A931-4C055986E30F}">
      <dgm:prSet phldrT="[Text]"/>
      <dgm:spPr/>
      <dgm:t>
        <a:bodyPr/>
        <a:lstStyle/>
        <a:p>
          <a:r>
            <a:rPr lang="en-US" dirty="0" smtClean="0">
              <a:solidFill>
                <a:schemeClr val="bg2"/>
              </a:solidFill>
            </a:rPr>
            <a:t>HTML5 Bleeding Edge Goodness</a:t>
          </a:r>
          <a:endParaRPr lang="en-US" dirty="0">
            <a:solidFill>
              <a:schemeClr val="bg2"/>
            </a:solidFill>
          </a:endParaRPr>
        </a:p>
      </dgm:t>
    </dgm:pt>
    <dgm:pt modelId="{2CB72B1D-C98A-DE41-9C43-94EC1C1E2248}" type="parTrans" cxnId="{BDFEE63C-C736-F241-9469-8267A6721C09}">
      <dgm:prSet/>
      <dgm:spPr/>
      <dgm:t>
        <a:bodyPr/>
        <a:lstStyle/>
        <a:p>
          <a:endParaRPr lang="en-US">
            <a:solidFill>
              <a:schemeClr val="bg2"/>
            </a:solidFill>
          </a:endParaRPr>
        </a:p>
      </dgm:t>
    </dgm:pt>
    <dgm:pt modelId="{74FD50D6-CA68-9B4B-B79F-83FD321FDD97}" type="sibTrans" cxnId="{BDFEE63C-C736-F241-9469-8267A6721C09}">
      <dgm:prSet/>
      <dgm:spPr/>
      <dgm:t>
        <a:bodyPr/>
        <a:lstStyle/>
        <a:p>
          <a:endParaRPr lang="en-US">
            <a:solidFill>
              <a:schemeClr val="bg2"/>
            </a:solidFill>
          </a:endParaRPr>
        </a:p>
      </dgm:t>
    </dgm:pt>
    <dgm:pt modelId="{C1C27733-19C7-1C4A-B2BE-9DA0576F8F1F}" type="pres">
      <dgm:prSet presAssocID="{00839E01-B528-4E49-A8D2-6AEF4D276C02}" presName="CompostProcess" presStyleCnt="0">
        <dgm:presLayoutVars>
          <dgm:dir/>
          <dgm:resizeHandles val="exact"/>
        </dgm:presLayoutVars>
      </dgm:prSet>
      <dgm:spPr/>
      <dgm:t>
        <a:bodyPr/>
        <a:lstStyle/>
        <a:p>
          <a:endParaRPr lang="en-US"/>
        </a:p>
      </dgm:t>
    </dgm:pt>
    <dgm:pt modelId="{DA39C1EE-7878-D543-A706-E5B9C60AF142}" type="pres">
      <dgm:prSet presAssocID="{00839E01-B528-4E49-A8D2-6AEF4D276C02}" presName="arrow" presStyleLbl="bgShp" presStyleIdx="0" presStyleCnt="1" custScaleX="117647"/>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4" custScaleX="62412" custScaleY="85312" custLinFactNeighborX="0">
        <dgm:presLayoutVars>
          <dgm:bulletEnabled val="1"/>
        </dgm:presLayoutVars>
      </dgm:prSet>
      <dgm:spPr/>
      <dgm:t>
        <a:bodyPr/>
        <a:lstStyle/>
        <a:p>
          <a:endParaRPr lang="en-US"/>
        </a:p>
      </dgm:t>
    </dgm:pt>
    <dgm:pt modelId="{761A5A70-FB89-A94C-884D-733EB0BFA233}" type="pres">
      <dgm:prSet presAssocID="{916069DA-2407-AF40-8CDC-E44221DEFBA7}" presName="sibTrans" presStyleCnt="0"/>
      <dgm:spPr/>
    </dgm:pt>
    <dgm:pt modelId="{53F4B8B5-8517-D041-BF63-3E71BA652773}" type="pres">
      <dgm:prSet presAssocID="{E230B1B3-045F-ED43-9800-294573285064}" presName="textNode" presStyleLbl="node1" presStyleIdx="1" presStyleCnt="4" custScaleX="62412" custScaleY="85312">
        <dgm:presLayoutVars>
          <dgm:bulletEnabled val="1"/>
        </dgm:presLayoutVars>
      </dgm:prSet>
      <dgm:spPr/>
      <dgm:t>
        <a:bodyPr/>
        <a:lstStyle/>
        <a:p>
          <a:endParaRPr lang="en-US"/>
        </a:p>
      </dgm:t>
    </dgm:pt>
    <dgm:pt modelId="{4BAADCD0-40E6-1647-A23A-B554D482C539}" type="pres">
      <dgm:prSet presAssocID="{4C510007-63F1-E64F-BEB4-A9E3641493B6}" presName="sibTrans" presStyleCnt="0"/>
      <dgm:spPr/>
    </dgm:pt>
    <dgm:pt modelId="{893FB1B7-B872-1A46-964F-57340001E0C1}" type="pres">
      <dgm:prSet presAssocID="{A076434F-0147-2D4F-837A-5BA2FD453940}" presName="textNode" presStyleLbl="node1" presStyleIdx="2" presStyleCnt="4" custScaleX="62412" custScaleY="85312">
        <dgm:presLayoutVars>
          <dgm:bulletEnabled val="1"/>
        </dgm:presLayoutVars>
      </dgm:prSet>
      <dgm:spPr/>
      <dgm:t>
        <a:bodyPr/>
        <a:lstStyle/>
        <a:p>
          <a:endParaRPr lang="en-US"/>
        </a:p>
      </dgm:t>
    </dgm:pt>
    <dgm:pt modelId="{8C86FF31-C0DA-5048-875A-FF675982F667}" type="pres">
      <dgm:prSet presAssocID="{AEDC4CCB-434C-9C44-BC7C-92C2E27A119D}" presName="sibTrans" presStyleCnt="0"/>
      <dgm:spPr/>
    </dgm:pt>
    <dgm:pt modelId="{AEA1221E-ADFC-9B4E-BF36-668035B4EA99}" type="pres">
      <dgm:prSet presAssocID="{DF3E63A4-6E6A-DC4C-A931-4C055986E30F}" presName="textNode" presStyleLbl="node1" presStyleIdx="3" presStyleCnt="4" custScaleX="62412" custScaleY="85312">
        <dgm:presLayoutVars>
          <dgm:bulletEnabled val="1"/>
        </dgm:presLayoutVars>
      </dgm:prSet>
      <dgm:spPr/>
      <dgm:t>
        <a:bodyPr/>
        <a:lstStyle/>
        <a:p>
          <a:endParaRPr lang="en-US"/>
        </a:p>
      </dgm:t>
    </dgm:pt>
  </dgm:ptLst>
  <dgm:cxnLst>
    <dgm:cxn modelId="{6513D37F-2C10-6941-91A1-989535836B96}" type="presOf" srcId="{A076434F-0147-2D4F-837A-5BA2FD453940}" destId="{893FB1B7-B872-1A46-964F-57340001E0C1}" srcOrd="0" destOrd="0" presId="urn:microsoft.com/office/officeart/2005/8/layout/hProcess9"/>
    <dgm:cxn modelId="{C7CD9E93-2363-6348-A0A8-7FB82306665C}" srcId="{00839E01-B528-4E49-A8D2-6AEF4D276C02}" destId="{E230B1B3-045F-ED43-9800-294573285064}" srcOrd="1" destOrd="0" parTransId="{2FA956F5-C249-FB42-BFEC-BB0C78ECC8A5}" sibTransId="{4C510007-63F1-E64F-BEB4-A9E3641493B6}"/>
    <dgm:cxn modelId="{BDFEE63C-C736-F241-9469-8267A6721C09}" srcId="{00839E01-B528-4E49-A8D2-6AEF4D276C02}" destId="{DF3E63A4-6E6A-DC4C-A931-4C055986E30F}" srcOrd="3" destOrd="0" parTransId="{2CB72B1D-C98A-DE41-9C43-94EC1C1E2248}" sibTransId="{74FD50D6-CA68-9B4B-B79F-83FD321FDD97}"/>
    <dgm:cxn modelId="{CCC59E3B-6F80-4447-8757-8066F2CCDA2E}" type="presOf" srcId="{E230B1B3-045F-ED43-9800-294573285064}" destId="{53F4B8B5-8517-D041-BF63-3E71BA652773}" srcOrd="0" destOrd="0" presId="urn:microsoft.com/office/officeart/2005/8/layout/hProcess9"/>
    <dgm:cxn modelId="{21ACBCE5-D7DB-314A-8C25-850ED5C95F0E}" type="presOf" srcId="{00839E01-B528-4E49-A8D2-6AEF4D276C02}" destId="{C1C27733-19C7-1C4A-B2BE-9DA0576F8F1F}" srcOrd="0" destOrd="0" presId="urn:microsoft.com/office/officeart/2005/8/layout/hProcess9"/>
    <dgm:cxn modelId="{6E27153A-EAE1-7A4D-A1DD-C6EC9470D9B8}" srcId="{00839E01-B528-4E49-A8D2-6AEF4D276C02}" destId="{A076434F-0147-2D4F-837A-5BA2FD453940}" srcOrd="2" destOrd="0" parTransId="{52DC2B28-AF53-D341-A10E-CC5F4A33D79C}" sibTransId="{AEDC4CCB-434C-9C44-BC7C-92C2E27A119D}"/>
    <dgm:cxn modelId="{10C532C2-0431-2748-9F6E-B8D3AE7707E4}" type="presOf" srcId="{2FA2FD22-3F64-A446-8B74-FF0C6028F7C3}" destId="{6381F55F-D9F4-5348-996A-99EABC9EA840}" srcOrd="0" destOrd="0" presId="urn:microsoft.com/office/officeart/2005/8/layout/hProcess9"/>
    <dgm:cxn modelId="{4116EA73-1EC6-0446-B575-2C1CB92A6125}" srcId="{00839E01-B528-4E49-A8D2-6AEF4D276C02}" destId="{2FA2FD22-3F64-A446-8B74-FF0C6028F7C3}" srcOrd="0" destOrd="0" parTransId="{B97145C0-7682-9D40-B0CF-E41DB3732166}" sibTransId="{916069DA-2407-AF40-8CDC-E44221DEFBA7}"/>
    <dgm:cxn modelId="{A2898EA2-7D5C-8441-B5CF-4F1E9DC7B9F0}" type="presOf" srcId="{DF3E63A4-6E6A-DC4C-A931-4C055986E30F}" destId="{AEA1221E-ADFC-9B4E-BF36-668035B4EA99}" srcOrd="0" destOrd="0" presId="urn:microsoft.com/office/officeart/2005/8/layout/hProcess9"/>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3BB59BB5-5C1B-2042-8B97-0174A6B0E115}" type="presParOf" srcId="{DA97AD17-A055-8E49-AB20-2C0A9DEEC303}" destId="{53F4B8B5-8517-D041-BF63-3E71BA652773}" srcOrd="2" destOrd="0" presId="urn:microsoft.com/office/officeart/2005/8/layout/hProcess9"/>
    <dgm:cxn modelId="{9D9964CE-4520-AC47-AB94-BCAED0475845}" type="presParOf" srcId="{DA97AD17-A055-8E49-AB20-2C0A9DEEC303}" destId="{4BAADCD0-40E6-1647-A23A-B554D482C539}" srcOrd="3" destOrd="0" presId="urn:microsoft.com/office/officeart/2005/8/layout/hProcess9"/>
    <dgm:cxn modelId="{4935D38B-892D-D049-97FB-59B3E7344141}" type="presParOf" srcId="{DA97AD17-A055-8E49-AB20-2C0A9DEEC303}" destId="{893FB1B7-B872-1A46-964F-57340001E0C1}" srcOrd="4" destOrd="0" presId="urn:microsoft.com/office/officeart/2005/8/layout/hProcess9"/>
    <dgm:cxn modelId="{2CABB45E-C2D9-8048-981C-B7E9CBCA704E}" type="presParOf" srcId="{DA97AD17-A055-8E49-AB20-2C0A9DEEC303}" destId="{8C86FF31-C0DA-5048-875A-FF675982F667}" srcOrd="5" destOrd="0" presId="urn:microsoft.com/office/officeart/2005/8/layout/hProcess9"/>
    <dgm:cxn modelId="{8738FCD9-E278-C648-81E2-F2F5C2773E16}" type="presParOf" srcId="{DA97AD17-A055-8E49-AB20-2C0A9DEEC303}" destId="{AEA1221E-ADFC-9B4E-BF36-668035B4EA99}" srcOrd="6"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solidFill>
                <a:schemeClr val="tx1"/>
              </a:solidFill>
            </a:rPr>
            <a:t>Canvas</a:t>
          </a:r>
          <a:endParaRPr lang="en-US" dirty="0">
            <a:solidFill>
              <a:schemeClr val="tx1"/>
            </a:solidFill>
          </a:endParaRPr>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solidFill>
                <a:srgbClr val="000000"/>
              </a:solidFill>
            </a:rPr>
            <a:t>Semantic Tags</a:t>
          </a:r>
          <a:endParaRPr lang="en-US" dirty="0">
            <a:solidFill>
              <a:srgbClr val="000000"/>
            </a:solidFill>
          </a:endParaRPr>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solidFill>
                <a:srgbClr val="000000"/>
              </a:solidFill>
            </a:rPr>
            <a:t>SVG</a:t>
          </a:r>
          <a:endParaRPr lang="en-US" dirty="0">
            <a:solidFill>
              <a:srgbClr val="000000"/>
            </a:solidFill>
          </a:endParaRPr>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solidFill>
                <a:srgbClr val="000000"/>
              </a:solidFill>
            </a:rPr>
            <a:t>Video</a:t>
          </a:r>
          <a:endParaRPr lang="en-US" dirty="0">
            <a:solidFill>
              <a:srgbClr val="000000"/>
            </a:solidFill>
          </a:endParaRPr>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solidFill>
                <a:srgbClr val="000000"/>
              </a:solidFill>
            </a:rPr>
            <a:t>Geolocation</a:t>
          </a:r>
          <a:endParaRPr lang="en-US" dirty="0">
            <a:solidFill>
              <a:srgbClr val="000000"/>
            </a:solidFill>
          </a:endParaRPr>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Shim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2" y="0"/>
          <a:ext cx="8364532" cy="2005013"/>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546207"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HTML5 Concepts</a:t>
          </a:r>
          <a:endParaRPr lang="en-US" sz="1500" kern="1200" dirty="0">
            <a:solidFill>
              <a:schemeClr val="bg2"/>
            </a:solidFill>
          </a:endParaRPr>
        </a:p>
      </dsp:txBody>
      <dsp:txXfrm>
        <a:off x="579607" y="693803"/>
        <a:ext cx="1613540" cy="617406"/>
      </dsp:txXfrm>
    </dsp:sp>
    <dsp:sp modelId="{53F4B8B5-8517-D041-BF63-3E71BA652773}">
      <dsp:nvSpPr>
        <dsp:cNvPr id="0" name=""/>
        <dsp:cNvSpPr/>
      </dsp:nvSpPr>
      <dsp:spPr>
        <a:xfrm>
          <a:off x="2410134"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CSS3 Concepts</a:t>
          </a:r>
          <a:endParaRPr lang="en-US" sz="1500" kern="1200" dirty="0">
            <a:solidFill>
              <a:schemeClr val="bg2"/>
            </a:solidFill>
          </a:endParaRPr>
        </a:p>
      </dsp:txBody>
      <dsp:txXfrm>
        <a:off x="2443534" y="693803"/>
        <a:ext cx="1613540" cy="617406"/>
      </dsp:txXfrm>
    </dsp:sp>
    <dsp:sp modelId="{893FB1B7-B872-1A46-964F-57340001E0C1}">
      <dsp:nvSpPr>
        <dsp:cNvPr id="0" name=""/>
        <dsp:cNvSpPr/>
      </dsp:nvSpPr>
      <dsp:spPr>
        <a:xfrm>
          <a:off x="4274061"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JavaScript Concepts</a:t>
          </a:r>
          <a:endParaRPr lang="en-US" sz="1500" kern="1200" dirty="0">
            <a:solidFill>
              <a:schemeClr val="bg2"/>
            </a:solidFill>
          </a:endParaRPr>
        </a:p>
      </dsp:txBody>
      <dsp:txXfrm>
        <a:off x="4307461" y="693803"/>
        <a:ext cx="1613540" cy="617406"/>
      </dsp:txXfrm>
    </dsp:sp>
    <dsp:sp modelId="{AEA1221E-ADFC-9B4E-BF36-668035B4EA99}">
      <dsp:nvSpPr>
        <dsp:cNvPr id="0" name=""/>
        <dsp:cNvSpPr/>
      </dsp:nvSpPr>
      <dsp:spPr>
        <a:xfrm>
          <a:off x="6137989" y="660403"/>
          <a:ext cx="1680340" cy="6842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solidFill>
            </a:rPr>
            <a:t>HTML5 Bleeding Edge Goodness</a:t>
          </a:r>
          <a:endParaRPr lang="en-US" sz="1500" kern="1200" dirty="0">
            <a:solidFill>
              <a:schemeClr val="bg2"/>
            </a:solidFill>
          </a:endParaRPr>
        </a:p>
      </dsp:txBody>
      <dsp:txXfrm>
        <a:off x="6171389" y="693803"/>
        <a:ext cx="1613540" cy="617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Canvas</a:t>
          </a:r>
          <a:endParaRPr lang="en-US" sz="1400" kern="1200" dirty="0">
            <a:solidFill>
              <a:schemeClr val="tx1"/>
            </a:solidFill>
          </a:endParaRPr>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Video</a:t>
          </a:r>
          <a:endParaRPr lang="en-US" sz="1400" kern="1200" dirty="0">
            <a:solidFill>
              <a:srgbClr val="000000"/>
            </a:solidFill>
          </a:endParaRPr>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solidFill>
                <a:srgbClr val="000000"/>
              </a:solidFill>
            </a:rPr>
            <a:t>Geolocation</a:t>
          </a:r>
          <a:endParaRPr lang="en-US" sz="1400" kern="1200" dirty="0">
            <a:solidFill>
              <a:srgbClr val="000000"/>
            </a:solidFill>
          </a:endParaRPr>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Semantic Tags</a:t>
          </a:r>
          <a:endParaRPr lang="en-US" sz="1400" kern="1200" dirty="0">
            <a:solidFill>
              <a:srgbClr val="000000"/>
            </a:solidFill>
          </a:endParaRPr>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0000"/>
              </a:solidFill>
            </a:rPr>
            <a:t>SVG</a:t>
          </a:r>
          <a:endParaRPr lang="en-US" sz="1400" kern="1200" dirty="0">
            <a:solidFill>
              <a:srgbClr val="000000"/>
            </a:solidFill>
          </a:endParaRPr>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WD</a:t>
          </a:r>
          <a:endParaRPr lang="en-US" sz="31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LC</a:t>
          </a:r>
          <a:endParaRPr lang="en-US" sz="31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CR</a:t>
          </a:r>
          <a:endParaRPr lang="en-US" sz="31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PR</a:t>
          </a:r>
          <a:endParaRPr lang="en-US" sz="31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REC</a:t>
          </a:r>
          <a:endParaRPr lang="en-US" sz="31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7BD5F-EAB9-4295-BE24-651A080E0D32}">
      <dsp:nvSpPr>
        <dsp:cNvPr id="0" name=""/>
        <dsp:cNvSpPr/>
      </dsp:nvSpPr>
      <dsp:spPr>
        <a:xfrm>
          <a:off x="2381" y="471653"/>
          <a:ext cx="2321718" cy="748800"/>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Shim it</a:t>
          </a:r>
          <a:endParaRPr lang="en-US" sz="2600" kern="1200" dirty="0"/>
        </a:p>
      </dsp:txBody>
      <dsp:txXfrm>
        <a:off x="2381" y="471653"/>
        <a:ext cx="2321718" cy="748800"/>
      </dsp:txXfrm>
    </dsp:sp>
    <dsp:sp modelId="{6BA3AEC6-E562-4EA3-9947-00940C74DB84}">
      <dsp:nvSpPr>
        <dsp:cNvPr id="0" name=""/>
        <dsp:cNvSpPr/>
      </dsp:nvSpPr>
      <dsp:spPr>
        <a:xfrm>
          <a:off x="2381"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Transparent to users</a:t>
          </a:r>
          <a:endParaRPr lang="en-US" sz="2600" kern="1200" dirty="0"/>
        </a:p>
        <a:p>
          <a:pPr marL="228600" lvl="1" indent="-228600" algn="l" defTabSz="1155700">
            <a:lnSpc>
              <a:spcPct val="90000"/>
            </a:lnSpc>
            <a:spcBef>
              <a:spcPct val="0"/>
            </a:spcBef>
            <a:spcAft>
              <a:spcPct val="15000"/>
            </a:spcAft>
            <a:buChar char="••"/>
          </a:pPr>
          <a:r>
            <a:rPr lang="en-US" sz="2600" kern="1200" dirty="0" smtClean="0"/>
            <a:t>Parity</a:t>
          </a:r>
          <a:endParaRPr lang="en-US" sz="2600" kern="1200" dirty="0"/>
        </a:p>
      </dsp:txBody>
      <dsp:txXfrm>
        <a:off x="2381" y="1220453"/>
        <a:ext cx="2321718" cy="1498769"/>
      </dsp:txXfrm>
    </dsp:sp>
    <dsp:sp modelId="{02DC6143-6D3C-44E2-8382-2EC4C5A1F077}">
      <dsp:nvSpPr>
        <dsp:cNvPr id="0" name=""/>
        <dsp:cNvSpPr/>
      </dsp:nvSpPr>
      <dsp:spPr>
        <a:xfrm>
          <a:off x="2649140" y="471653"/>
          <a:ext cx="2321718" cy="748800"/>
        </a:xfrm>
        <a:prstGeom prst="rect">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Kill it</a:t>
          </a:r>
          <a:endParaRPr lang="en-US" sz="2600" kern="1200" dirty="0"/>
        </a:p>
      </dsp:txBody>
      <dsp:txXfrm>
        <a:off x="2649140" y="471653"/>
        <a:ext cx="2321718" cy="748800"/>
      </dsp:txXfrm>
    </dsp:sp>
    <dsp:sp modelId="{9FD5D2C1-FE14-4C91-8A0F-5171FF741FCA}">
      <dsp:nvSpPr>
        <dsp:cNvPr id="0" name=""/>
        <dsp:cNvSpPr/>
      </dsp:nvSpPr>
      <dsp:spPr>
        <a:xfrm>
          <a:off x="264914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Full stop, force upgrade</a:t>
          </a:r>
          <a:endParaRPr lang="en-US" sz="2600" kern="1200" dirty="0"/>
        </a:p>
      </dsp:txBody>
      <dsp:txXfrm>
        <a:off x="2649140" y="1220453"/>
        <a:ext cx="2321718" cy="1498769"/>
      </dsp:txXfrm>
    </dsp:sp>
    <dsp:sp modelId="{A1C39AAE-83BB-4410-BBEA-9C848F36E007}">
      <dsp:nvSpPr>
        <dsp:cNvPr id="0" name=""/>
        <dsp:cNvSpPr/>
      </dsp:nvSpPr>
      <dsp:spPr>
        <a:xfrm>
          <a:off x="5295900" y="471653"/>
          <a:ext cx="2321718" cy="748800"/>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Target it</a:t>
          </a:r>
          <a:endParaRPr lang="en-US" sz="2600" kern="1200" dirty="0"/>
        </a:p>
      </dsp:txBody>
      <dsp:txXfrm>
        <a:off x="5295900" y="471653"/>
        <a:ext cx="2321718" cy="748800"/>
      </dsp:txXfrm>
    </dsp:sp>
    <dsp:sp modelId="{0C1C1F07-EEFB-40BA-BBFD-9C46C47BED26}">
      <dsp:nvSpPr>
        <dsp:cNvPr id="0" name=""/>
        <dsp:cNvSpPr/>
      </dsp:nvSpPr>
      <dsp:spPr>
        <a:xfrm>
          <a:off x="529590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Down-level experience</a:t>
          </a:r>
          <a:endParaRPr lang="en-US" sz="2600" kern="1200" dirty="0"/>
        </a:p>
      </dsp:txBody>
      <dsp:txXfrm>
        <a:off x="5295900" y="1220453"/>
        <a:ext cx="2321718" cy="14987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F54E5-FB89-4D00-A271-34ACFA44CA80}">
      <dsp:nvSpPr>
        <dsp:cNvPr id="0" name=""/>
        <dsp:cNvSpPr/>
      </dsp:nvSpPr>
      <dsp:spPr>
        <a:xfrm>
          <a:off x="1448801" y="30183"/>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Silverlight</a:t>
          </a:r>
          <a:endParaRPr lang="en-US" sz="1900" kern="1200" dirty="0"/>
        </a:p>
      </dsp:txBody>
      <dsp:txXfrm>
        <a:off x="1641974" y="283723"/>
        <a:ext cx="1062454" cy="651960"/>
      </dsp:txXfrm>
    </dsp:sp>
    <dsp:sp modelId="{AD9DAEF8-617B-48CB-BE2F-6161CE747CE9}">
      <dsp:nvSpPr>
        <dsp:cNvPr id="0" name=""/>
        <dsp:cNvSpPr/>
      </dsp:nvSpPr>
      <dsp:spPr>
        <a:xfrm>
          <a:off x="1971577"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Flash</a:t>
          </a:r>
          <a:endParaRPr lang="en-US" sz="1900" kern="1200" dirty="0"/>
        </a:p>
      </dsp:txBody>
      <dsp:txXfrm>
        <a:off x="2414668" y="1309957"/>
        <a:ext cx="869280" cy="796840"/>
      </dsp:txXfrm>
    </dsp:sp>
    <dsp:sp modelId="{C0964071-32D2-463F-AF10-93A7F77210B1}">
      <dsp:nvSpPr>
        <dsp:cNvPr id="0" name=""/>
        <dsp:cNvSpPr/>
      </dsp:nvSpPr>
      <dsp:spPr>
        <a:xfrm>
          <a:off x="926025"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HTML5</a:t>
          </a:r>
          <a:endParaRPr lang="en-US" sz="1900" kern="1200" dirty="0"/>
        </a:p>
      </dsp:txBody>
      <dsp:txXfrm>
        <a:off x="1062454" y="1309957"/>
        <a:ext cx="869280" cy="796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9A979-0D3E-44C1-A07F-559901606263}">
      <dsp:nvSpPr>
        <dsp:cNvPr id="0" name=""/>
        <dsp:cNvSpPr/>
      </dsp:nvSpPr>
      <dsp:spPr>
        <a:xfrm>
          <a:off x="2255814"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Scalable Vector Graphics</a:t>
          </a:r>
          <a:endParaRPr lang="en-US" sz="1600" kern="1200" dirty="0"/>
        </a:p>
      </dsp:txBody>
      <dsp:txXfrm>
        <a:off x="2281457" y="25643"/>
        <a:ext cx="1524657" cy="824238"/>
      </dsp:txXfrm>
    </dsp:sp>
    <dsp:sp modelId="{9D8E519D-F67B-4C5A-A8C5-856EB6F76D25}">
      <dsp:nvSpPr>
        <dsp:cNvPr id="0" name=""/>
        <dsp:cNvSpPr/>
      </dsp:nvSpPr>
      <dsp:spPr>
        <a:xfrm>
          <a:off x="4532178"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Canvas</a:t>
          </a:r>
          <a:endParaRPr lang="en-US" sz="1600" kern="1200" dirty="0"/>
        </a:p>
      </dsp:txBody>
      <dsp:txXfrm>
        <a:off x="4557821" y="25643"/>
        <a:ext cx="1524657" cy="824238"/>
      </dsp:txXfrm>
    </dsp:sp>
    <dsp:sp modelId="{B8B2FFC6-33E9-4149-AFC0-45E6CA902C9F}">
      <dsp:nvSpPr>
        <dsp:cNvPr id="0" name=""/>
        <dsp:cNvSpPr/>
      </dsp:nvSpPr>
      <dsp:spPr>
        <a:xfrm>
          <a:off x="3853646" y="3720978"/>
          <a:ext cx="656643" cy="656643"/>
        </a:xfrm>
        <a:prstGeom prst="triangle">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72EE25-7975-4669-9EA6-20824E2A8C39}">
      <dsp:nvSpPr>
        <dsp:cNvPr id="0" name=""/>
        <dsp:cNvSpPr/>
      </dsp:nvSpPr>
      <dsp:spPr>
        <a:xfrm>
          <a:off x="2212038" y="3446064"/>
          <a:ext cx="3939859" cy="26615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BA7E77-476A-4D3E-B5A9-2BB34B015056}">
      <dsp:nvSpPr>
        <dsp:cNvPr id="0" name=""/>
        <dsp:cNvSpPr/>
      </dsp:nvSpPr>
      <dsp:spPr>
        <a:xfrm>
          <a:off x="4532178" y="2679104"/>
          <a:ext cx="1575943" cy="735440"/>
        </a:xfrm>
        <a:prstGeom prst="roundRect">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Bitmap-output</a:t>
          </a:r>
          <a:endParaRPr lang="en-US" sz="1800" kern="1200" dirty="0"/>
        </a:p>
      </dsp:txBody>
      <dsp:txXfrm>
        <a:off x="4568079" y="2715005"/>
        <a:ext cx="1504141" cy="663638"/>
      </dsp:txXfrm>
    </dsp:sp>
    <dsp:sp modelId="{E71DC2E0-3EBE-44C1-A935-A218B3AA7A5B}">
      <dsp:nvSpPr>
        <dsp:cNvPr id="0" name=""/>
        <dsp:cNvSpPr/>
      </dsp:nvSpPr>
      <dsp:spPr>
        <a:xfrm>
          <a:off x="4532178" y="1891132"/>
          <a:ext cx="1575943" cy="735440"/>
        </a:xfrm>
        <a:prstGeom prst="roundRect">
          <a:avLst/>
        </a:prstGeom>
        <a:gradFill rotWithShape="0">
          <a:gsLst>
            <a:gs pos="0">
              <a:schemeClr val="accent3">
                <a:shade val="80000"/>
                <a:hueOff val="126501"/>
                <a:satOff val="-597"/>
                <a:lumOff val="6147"/>
                <a:alphaOff val="0"/>
                <a:shade val="51000"/>
                <a:satMod val="130000"/>
              </a:schemeClr>
            </a:gs>
            <a:gs pos="80000">
              <a:schemeClr val="accent3">
                <a:shade val="80000"/>
                <a:hueOff val="126501"/>
                <a:satOff val="-597"/>
                <a:lumOff val="6147"/>
                <a:alphaOff val="0"/>
                <a:shade val="93000"/>
                <a:satMod val="130000"/>
              </a:schemeClr>
            </a:gs>
            <a:gs pos="100000">
              <a:schemeClr val="accent3">
                <a:shade val="80000"/>
                <a:hueOff val="126501"/>
                <a:satOff val="-597"/>
                <a:lumOff val="61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animation</a:t>
          </a:r>
          <a:endParaRPr lang="en-US" sz="1800" kern="1200" dirty="0"/>
        </a:p>
      </dsp:txBody>
      <dsp:txXfrm>
        <a:off x="4568079" y="1927033"/>
        <a:ext cx="1504141" cy="663638"/>
      </dsp:txXfrm>
    </dsp:sp>
    <dsp:sp modelId="{DEDF75C5-7225-4043-A434-CD0129770AE0}">
      <dsp:nvSpPr>
        <dsp:cNvPr id="0" name=""/>
        <dsp:cNvSpPr/>
      </dsp:nvSpPr>
      <dsp:spPr>
        <a:xfrm>
          <a:off x="4532178" y="1103160"/>
          <a:ext cx="1575943" cy="735440"/>
        </a:xfrm>
        <a:prstGeom prst="roundRect">
          <a:avLst/>
        </a:prstGeom>
        <a:gradFill rotWithShape="0">
          <a:gsLst>
            <a:gs pos="0">
              <a:schemeClr val="accent3">
                <a:shade val="80000"/>
                <a:hueOff val="253002"/>
                <a:satOff val="-1194"/>
                <a:lumOff val="12293"/>
                <a:alphaOff val="0"/>
                <a:shade val="51000"/>
                <a:satMod val="130000"/>
              </a:schemeClr>
            </a:gs>
            <a:gs pos="80000">
              <a:schemeClr val="accent3">
                <a:shade val="80000"/>
                <a:hueOff val="253002"/>
                <a:satOff val="-1194"/>
                <a:lumOff val="12293"/>
                <a:alphaOff val="0"/>
                <a:shade val="93000"/>
                <a:satMod val="130000"/>
              </a:schemeClr>
            </a:gs>
            <a:gs pos="100000">
              <a:schemeClr val="accent3">
                <a:shade val="80000"/>
                <a:hueOff val="253002"/>
                <a:satOff val="-1194"/>
                <a:lumOff val="1229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JavaScript-based</a:t>
          </a:r>
          <a:endParaRPr lang="en-US" sz="1800" kern="1200" dirty="0"/>
        </a:p>
      </dsp:txBody>
      <dsp:txXfrm>
        <a:off x="4568079" y="1139061"/>
        <a:ext cx="1504141" cy="663638"/>
      </dsp:txXfrm>
    </dsp:sp>
    <dsp:sp modelId="{FE7082D9-4596-4C5F-AAE0-EBBE279417E6}">
      <dsp:nvSpPr>
        <dsp:cNvPr id="0" name=""/>
        <dsp:cNvSpPr/>
      </dsp:nvSpPr>
      <dsp:spPr>
        <a:xfrm>
          <a:off x="2255814" y="2679104"/>
          <a:ext cx="1575943" cy="735440"/>
        </a:xfrm>
        <a:prstGeom prst="roundRect">
          <a:avLst/>
        </a:prstGeom>
        <a:gradFill rotWithShape="0">
          <a:gsLst>
            <a:gs pos="0">
              <a:schemeClr val="accent3">
                <a:shade val="80000"/>
                <a:hueOff val="379503"/>
                <a:satOff val="-1790"/>
                <a:lumOff val="18440"/>
                <a:alphaOff val="0"/>
                <a:shade val="51000"/>
                <a:satMod val="130000"/>
              </a:schemeClr>
            </a:gs>
            <a:gs pos="80000">
              <a:schemeClr val="accent3">
                <a:shade val="80000"/>
                <a:hueOff val="379503"/>
                <a:satOff val="-1790"/>
                <a:lumOff val="18440"/>
                <a:alphaOff val="0"/>
                <a:shade val="93000"/>
                <a:satMod val="130000"/>
              </a:schemeClr>
            </a:gs>
            <a:gs pos="100000">
              <a:schemeClr val="accent3">
                <a:shade val="80000"/>
                <a:hueOff val="379503"/>
                <a:satOff val="-1790"/>
                <a:lumOff val="184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Vector-output</a:t>
          </a:r>
          <a:endParaRPr lang="en-US" sz="1800" kern="1200" dirty="0"/>
        </a:p>
      </dsp:txBody>
      <dsp:txXfrm>
        <a:off x="2291715" y="2715005"/>
        <a:ext cx="1504141" cy="663638"/>
      </dsp:txXfrm>
    </dsp:sp>
    <dsp:sp modelId="{E314E134-9442-4DCA-A2D3-7430356BB462}">
      <dsp:nvSpPr>
        <dsp:cNvPr id="0" name=""/>
        <dsp:cNvSpPr/>
      </dsp:nvSpPr>
      <dsp:spPr>
        <a:xfrm>
          <a:off x="2255814" y="1891132"/>
          <a:ext cx="1575943" cy="735440"/>
        </a:xfrm>
        <a:prstGeom prst="roundRect">
          <a:avLst/>
        </a:prstGeom>
        <a:gradFill rotWithShape="0">
          <a:gsLst>
            <a:gs pos="0">
              <a:schemeClr val="accent3">
                <a:shade val="80000"/>
                <a:hueOff val="506004"/>
                <a:satOff val="-2387"/>
                <a:lumOff val="24586"/>
                <a:alphaOff val="0"/>
                <a:shade val="51000"/>
                <a:satMod val="130000"/>
              </a:schemeClr>
            </a:gs>
            <a:gs pos="80000">
              <a:schemeClr val="accent3">
                <a:shade val="80000"/>
                <a:hueOff val="506004"/>
                <a:satOff val="-2387"/>
                <a:lumOff val="24586"/>
                <a:alphaOff val="0"/>
                <a:shade val="93000"/>
                <a:satMod val="130000"/>
              </a:schemeClr>
            </a:gs>
            <a:gs pos="100000">
              <a:schemeClr val="accent3">
                <a:shade val="80000"/>
                <a:hueOff val="506004"/>
                <a:satOff val="-2387"/>
                <a:lumOff val="245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interaction</a:t>
          </a:r>
          <a:endParaRPr lang="en-US" sz="1800" kern="1200" dirty="0"/>
        </a:p>
      </dsp:txBody>
      <dsp:txXfrm>
        <a:off x="2291715" y="1927033"/>
        <a:ext cx="1504141" cy="663638"/>
      </dsp:txXfrm>
    </dsp:sp>
    <dsp:sp modelId="{56D66040-4C9F-447E-AC20-AD98A3A41C10}">
      <dsp:nvSpPr>
        <dsp:cNvPr id="0" name=""/>
        <dsp:cNvSpPr/>
      </dsp:nvSpPr>
      <dsp:spPr>
        <a:xfrm>
          <a:off x="2255814" y="1103160"/>
          <a:ext cx="1575943" cy="735440"/>
        </a:xfrm>
        <a:prstGeom prst="roundRect">
          <a:avLst/>
        </a:prstGeom>
        <a:gradFill rotWithShape="0">
          <a:gsLst>
            <a:gs pos="0">
              <a:schemeClr val="accent3">
                <a:shade val="80000"/>
                <a:hueOff val="632505"/>
                <a:satOff val="-2984"/>
                <a:lumOff val="30733"/>
                <a:alphaOff val="0"/>
                <a:shade val="51000"/>
                <a:satMod val="130000"/>
              </a:schemeClr>
            </a:gs>
            <a:gs pos="80000">
              <a:schemeClr val="accent3">
                <a:shade val="80000"/>
                <a:hueOff val="632505"/>
                <a:satOff val="-2984"/>
                <a:lumOff val="30733"/>
                <a:alphaOff val="0"/>
                <a:shade val="93000"/>
                <a:satMod val="130000"/>
              </a:schemeClr>
            </a:gs>
            <a:gs pos="100000">
              <a:schemeClr val="accent3">
                <a:shade val="80000"/>
                <a:hueOff val="632505"/>
                <a:satOff val="-2984"/>
                <a:lumOff val="307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XML-based</a:t>
          </a:r>
          <a:endParaRPr lang="en-US" sz="1800" kern="1200" dirty="0"/>
        </a:p>
      </dsp:txBody>
      <dsp:txXfrm>
        <a:off x="2291715" y="1139061"/>
        <a:ext cx="1504141" cy="6636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34489-3158-44AB-BAE7-512A0CE4F7A8}">
      <dsp:nvSpPr>
        <dsp:cNvPr id="0" name=""/>
        <dsp:cNvSpPr/>
      </dsp:nvSpPr>
      <dsp:spPr>
        <a:xfrm>
          <a:off x="744" y="686575"/>
          <a:ext cx="2902148" cy="174128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ExCanvas</a:t>
          </a:r>
          <a:endParaRPr lang="en-US" sz="3500" kern="1200" dirty="0"/>
        </a:p>
      </dsp:txBody>
      <dsp:txXfrm>
        <a:off x="744" y="686575"/>
        <a:ext cx="2902148" cy="1741289"/>
      </dsp:txXfrm>
    </dsp:sp>
    <dsp:sp modelId="{BAF29BE1-1E52-468A-A012-4A23FA078DDA}">
      <dsp:nvSpPr>
        <dsp:cNvPr id="0" name=""/>
        <dsp:cNvSpPr/>
      </dsp:nvSpPr>
      <dsp:spPr>
        <a:xfrm>
          <a:off x="3193107" y="686575"/>
          <a:ext cx="2902148" cy="174128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FlashCanvas</a:t>
          </a:r>
          <a:endParaRPr lang="en-US" sz="3500" kern="1200" dirty="0"/>
        </a:p>
      </dsp:txBody>
      <dsp:txXfrm>
        <a:off x="3193107" y="686575"/>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iki.whatwg.org/wiki/FAQ%23What_does_.22Living_Standard.22_mean.3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w3.org/Style/CSS/current-work"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developer.mozilla.org/en/Gecko's_%22Almost_Standards%22_Mod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flashcanvas.net/"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know I know – not terribly fair anymore, per se. But until 10 and 11 are the legacy/mainstream installs,</a:t>
            </a:r>
            <a:r>
              <a:rPr lang="en-US" baseline="0" dirty="0" smtClean="0"/>
              <a:t> this </a:t>
            </a:r>
            <a:r>
              <a:rPr lang="en-US" baseline="0" dirty="0" err="1" smtClean="0"/>
              <a:t>kinda</a:t>
            </a:r>
            <a:r>
              <a:rPr lang="en-US" baseline="0" dirty="0" smtClean="0"/>
              <a:t> works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505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9234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Chrome is not going to use prefixes</a:t>
            </a:r>
            <a:r>
              <a:rPr lang="en-US" baseline="0" dirty="0" smtClean="0"/>
              <a:t> going forward in Blink…..</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23</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with the “5” in HTML5</a:t>
            </a:r>
            <a:r>
              <a:rPr lang="en-US" baseline="0" dirty="0" smtClean="0"/>
              <a:t> anyways?</a:t>
            </a:r>
          </a:p>
          <a:p>
            <a:endParaRPr lang="en-US" baseline="0" dirty="0" smtClean="0"/>
          </a:p>
          <a:p>
            <a:r>
              <a:rPr lang="en-US" dirty="0" smtClean="0"/>
              <a:t>It’s good to know where we’ve come from…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694173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35</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From Diving into HTML5:</a:t>
            </a:r>
            <a:r>
              <a:rPr lang="en-US" baseline="0" dirty="0" smtClean="0"/>
              <a:t> “</a:t>
            </a:r>
            <a:r>
              <a:rPr lang="en-US" sz="900" kern="1200" dirty="0" smtClean="0">
                <a:solidFill>
                  <a:schemeClr val="tx1"/>
                </a:solidFill>
                <a:latin typeface="Trebuchet MS" pitchFamily="34" charset="0"/>
                <a:ea typeface="+mn-ea"/>
                <a:cs typeface="+mn-cs"/>
              </a:rPr>
              <a:t>While working on Internet Explorer 5 for Mac, the developers at Microsoft found themselves with a surprising problem. The upcoming version of their browser had improved its standards support so much, older pages no longer rendered properly. Or rather, they rendered properly (according to specifications), but people expected them to render </a:t>
            </a:r>
            <a:r>
              <a:rPr lang="en-US" sz="900" i="1" kern="1200" dirty="0" smtClean="0">
                <a:solidFill>
                  <a:schemeClr val="tx1"/>
                </a:solidFill>
                <a:latin typeface="Trebuchet MS" pitchFamily="34" charset="0"/>
                <a:ea typeface="+mn-ea"/>
                <a:cs typeface="+mn-cs"/>
              </a:rPr>
              <a:t>improperly</a:t>
            </a:r>
            <a:r>
              <a:rPr lang="en-US" sz="900" i="0" kern="1200" dirty="0" smtClean="0">
                <a:solidFill>
                  <a:schemeClr val="tx1"/>
                </a:solidFill>
                <a:latin typeface="Trebuchet MS" pitchFamily="34" charset="0"/>
                <a:ea typeface="+mn-ea"/>
                <a:cs typeface="+mn-cs"/>
              </a:rPr>
              <a:t>. The pages themselves had been authored based on the quirks of the dominant browsers of the day, primarily Netscape 4 and Internet Explorer 4. IE5/Mac was so advanced, it actually broke the web.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r>
              <a:rPr lang="en-US" dirty="0" smtClean="0">
                <a:hlinkClick r:id="rId4"/>
              </a:rPr>
              <a:t>/</a:t>
            </a:r>
            <a:r>
              <a:rPr lang="en-US" dirty="0" smtClean="0"/>
              <a:t> &amp; http://</a:t>
            </a:r>
            <a:r>
              <a:rPr lang="en-US" dirty="0" err="1" smtClean="0"/>
              <a:t>www.browserstack.com</a:t>
            </a:r>
            <a:r>
              <a:rPr lang="en-US" dirty="0" smtClean="0"/>
              <a:t>/</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shims</a:t>
            </a:r>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a:t>
            </a:r>
            <a:r>
              <a:rPr lang="en-US" u="sng" dirty="0" smtClean="0">
                <a:solidFill>
                  <a:schemeClr val="tx1"/>
                </a:solidFill>
                <a:hlinkClick r:id="rId3"/>
              </a:rPr>
              <a:t>using****</a:t>
            </a:r>
            <a:endParaRPr lang="en-US" u="sng" dirty="0" smtClean="0">
              <a:solidFill>
                <a:schemeClr val="tx1"/>
              </a:solidFill>
              <a:hlinkClick r:id="rId3"/>
            </a:endParaRP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37</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r>
              <a:rPr lang="en-US" dirty="0" smtClean="0"/>
              <a:t>MIGHT pull</a:t>
            </a:r>
            <a:r>
              <a:rPr lang="en-US" baseline="0" dirty="0" smtClean="0"/>
              <a:t> this slide out</a:t>
            </a:r>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40</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You can have multiple source elements, browser will use the source it understands.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41</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Falling</a:t>
            </a:r>
            <a:r>
              <a:rPr lang="en-US" baseline="0" dirty="0" smtClean="0"/>
              <a:t> back to flash vid if no HTML5 vid support exists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42</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 or </a:t>
            </a:r>
            <a:r>
              <a:rPr lang="en-US" baseline="0" dirty="0" err="1" smtClean="0"/>
              <a:t>store.js</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From Diving into HTML5:</a:t>
            </a:r>
            <a:r>
              <a:rPr lang="en-US" baseline="0" dirty="0" smtClean="0"/>
              <a:t> </a:t>
            </a:r>
            <a:r>
              <a:rPr lang="en-US" sz="900" kern="1200" dirty="0" smtClean="0">
                <a:solidFill>
                  <a:schemeClr val="tx1"/>
                </a:solidFill>
                <a:latin typeface="Trebuchet MS" pitchFamily="34" charset="0"/>
                <a:ea typeface="+mn-ea"/>
                <a:cs typeface="+mn-cs"/>
              </a:rPr>
              <a:t>Microsoft came up with a novel solution. Before rendering a page, IE5/Mac looked at the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which is typically the first line of the HTML source (even before the &lt;html&gt; element). Older pages (that relied on the rendering quirks of older browsers) generally didn’t have a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at all. IE5/Mac rendered these pages like older browsers did. In order to “activate” the new standards support, web page authors had to opt in, by supplying the right </a:t>
            </a:r>
            <a:r>
              <a:rPr lang="en-US" sz="900" kern="1200" dirty="0" err="1" smtClean="0">
                <a:solidFill>
                  <a:schemeClr val="tx1"/>
                </a:solidFill>
                <a:latin typeface="Trebuchet MS" pitchFamily="34" charset="0"/>
                <a:ea typeface="+mn-ea"/>
                <a:cs typeface="+mn-cs"/>
              </a:rPr>
              <a:t>doctype</a:t>
            </a:r>
            <a:r>
              <a:rPr lang="en-US" sz="900" kern="1200" dirty="0" smtClean="0">
                <a:solidFill>
                  <a:schemeClr val="tx1"/>
                </a:solidFill>
                <a:latin typeface="Trebuchet MS" pitchFamily="34" charset="0"/>
                <a:ea typeface="+mn-ea"/>
                <a:cs typeface="+mn-cs"/>
              </a:rPr>
              <a:t> before the &lt;html&gt; element. This idea spread like wildfire, and soon all major browsers had two modes: “quirks mode” and “standards mode.” Of course, this being the web, things quickly got out of hand. When Mozilla tried to ship version 1.1 of their browser, they discovered that there were pages being rendered in “standards mode” that were actually relying on one specific quirk. Mozilla had just fixed its rendering engine to eliminate this quirk, and thousands of pages broke all at once. Thus was created — and I am not making this up — “</a:t>
            </a:r>
            <a:r>
              <a:rPr lang="en-US" sz="900" kern="1200" dirty="0" smtClean="0">
                <a:solidFill>
                  <a:schemeClr val="tx1"/>
                </a:solidFill>
                <a:latin typeface="Trebuchet MS" pitchFamily="34" charset="0"/>
                <a:ea typeface="+mn-ea"/>
                <a:cs typeface="+mn-cs"/>
                <a:hlinkClick r:id="rId3"/>
              </a:rPr>
              <a:t>almost standards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46</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47</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Nice thing is that</a:t>
            </a:r>
            <a:r>
              <a:rPr lang="en-US" baseline="0" dirty="0" smtClean="0"/>
              <a:t> older browsers will simply render them as text boxes, for example. They’ll still work.</a:t>
            </a:r>
          </a:p>
          <a:p>
            <a:endParaRPr lang="en-US" baseline="0" dirty="0" smtClean="0"/>
          </a:p>
          <a:p>
            <a:r>
              <a:rPr lang="en-US" baseline="0" dirty="0" smtClean="0"/>
              <a:t>You get a great breakdown of form behaviors/attributes on </a:t>
            </a:r>
            <a:r>
              <a:rPr lang="en-US" baseline="0" dirty="0" err="1" smtClean="0"/>
              <a:t>mdn</a:t>
            </a:r>
            <a:r>
              <a:rPr lang="en-US" baseline="0" dirty="0" smtClean="0"/>
              <a:t>: https://</a:t>
            </a:r>
            <a:r>
              <a:rPr lang="en-US" baseline="0" dirty="0" err="1" smtClean="0"/>
              <a:t>developer.mozilla.org</a:t>
            </a:r>
            <a:r>
              <a:rPr lang="en-US" baseline="0" dirty="0" smtClean="0"/>
              <a:t>/en-US/docs/Web/HTML/Element/Input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48</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 - self-contained content that could exist independently of the rest of the content.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Address – Defines a section containing contact information.</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Aside -</a:t>
            </a:r>
            <a:r>
              <a:rPr lang="en-US" baseline="0" dirty="0" smtClean="0"/>
              <a:t> content loosely related to the page content. If it is removed, the remaining content still makes sense.</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Main - Defines the main or important content in the document. There is only one &lt;main&gt; element in the document.</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Math - Defines a mathematical formula.</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Figure -</a:t>
            </a:r>
            <a:r>
              <a:rPr lang="en-US" baseline="0" dirty="0" smtClean="0"/>
              <a:t> Represents a figure illustrated as part of the document.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Time - Represents a date and time value; the machine-readable equivalent can be represented in the </a:t>
            </a:r>
            <a:r>
              <a:rPr lang="en-US" baseline="0" dirty="0" err="1" smtClean="0"/>
              <a:t>datetime</a:t>
            </a:r>
            <a:r>
              <a:rPr lang="en-US" baseline="0" dirty="0" smtClean="0"/>
              <a:t> attribute.</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Canvas – Represents a bitmap area that scripts can be used to render graphics, like graphs, game graphics, or any visual images on the fly.</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Svg</a:t>
            </a:r>
            <a:r>
              <a:rPr lang="en-US" baseline="0" dirty="0" smtClean="0"/>
              <a:t> – Defines an embedded </a:t>
            </a:r>
            <a:r>
              <a:rPr lang="en-US" baseline="0" dirty="0" err="1" smtClean="0"/>
              <a:t>vectorial</a:t>
            </a:r>
            <a:r>
              <a:rPr lang="en-US" baseline="0" dirty="0" smtClean="0"/>
              <a:t> image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1309421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a:t>
            </a:r>
            <a:r>
              <a:rPr lang="en-US" dirty="0" smtClean="0">
                <a:hlinkClick r:id="rId3"/>
              </a:rPr>
              <a:t>://upload.wikimedia.org/wikipedia/en/d/d0/Chrome_Logo.svg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a:t>
            </a:r>
            <a:r>
              <a:rPr lang="en-US" dirty="0" err="1" smtClean="0"/>
              <a:t>explorercanvas</a:t>
            </a:r>
            <a:r>
              <a:rPr lang="en-US" dirty="0" smtClean="0"/>
              <a:t>/</a:t>
            </a:r>
          </a:p>
          <a:p>
            <a:endParaRPr lang="en-US" dirty="0" smtClean="0"/>
          </a:p>
          <a:p>
            <a:r>
              <a:rPr lang="en-US" dirty="0" smtClean="0"/>
              <a:t>Practical</a:t>
            </a:r>
            <a:r>
              <a:rPr lang="en-US" baseline="0" dirty="0" smtClean="0"/>
              <a:t> use case</a:t>
            </a:r>
            <a:endParaRPr lang="en-US" dirty="0" smtClean="0"/>
          </a:p>
          <a:p>
            <a:r>
              <a:rPr lang="en-US" dirty="0" smtClean="0"/>
              <a:t>http://</a:t>
            </a:r>
            <a:r>
              <a:rPr lang="en-US" dirty="0" err="1" smtClean="0"/>
              <a:t>szimek.github.io</a:t>
            </a:r>
            <a:r>
              <a:rPr lang="en-US" dirty="0" smtClean="0"/>
              <a:t>/</a:t>
            </a:r>
            <a:r>
              <a:rPr lang="en-US" dirty="0" err="1" smtClean="0"/>
              <a:t>signature_pad</a:t>
            </a:r>
            <a:r>
              <a:rPr lang="en-US" dirty="0" smtClean="0"/>
              <a:t>/</a:t>
            </a:r>
          </a:p>
          <a:p>
            <a:endParaRPr lang="en-US" dirty="0" smtClean="0"/>
          </a:p>
          <a:p>
            <a:r>
              <a:rPr lang="en-US" dirty="0" smtClean="0"/>
              <a:t>Lots of fun ideas</a:t>
            </a:r>
          </a:p>
          <a:p>
            <a:r>
              <a:rPr lang="en-US" dirty="0" smtClean="0"/>
              <a:t>http://</a:t>
            </a:r>
            <a:r>
              <a:rPr lang="en-US" dirty="0" err="1" smtClean="0"/>
              <a:t>paperjs.org</a:t>
            </a:r>
            <a:r>
              <a:rPr lang="en-US" dirty="0" smtClean="0"/>
              <a:t>/showcase/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r>
              <a:rPr lang="en-US" dirty="0" smtClean="0"/>
              <a:t>We’re going to go into MORE detail on this in the CSS presentation……</a:t>
            </a:r>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1/2/14 12:55</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55</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p>
          <a:p>
            <a:pPr marL="171450" indent="-171450">
              <a:buFontTx/>
              <a:buChar char="-"/>
            </a:pPr>
            <a:r>
              <a:rPr lang="en-US" baseline="0" dirty="0" smtClean="0"/>
              <a:t>Naturally font makers want to get paid for their work! </a:t>
            </a:r>
            <a:r>
              <a:rPr lang="en-US" baseline="0" dirty="0" err="1" smtClean="0"/>
              <a:t>Freemium</a:t>
            </a:r>
            <a:r>
              <a:rPr lang="en-US" baseline="0" dirty="0" smtClean="0"/>
              <a:t> and Premium services serving fonts have sprung up. </a:t>
            </a:r>
            <a:r>
              <a:rPr lang="en-US" baseline="0" dirty="0" err="1" smtClean="0"/>
              <a:t>FontSquirrel</a:t>
            </a:r>
            <a:r>
              <a:rPr lang="en-US" baseline="0" dirty="0" smtClean="0"/>
              <a:t>, Google Fonts, </a:t>
            </a:r>
            <a:r>
              <a:rPr lang="en-US" baseline="0" dirty="0" err="1" smtClean="0"/>
              <a:t>typekit</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56</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There are 15 </a:t>
            </a:r>
            <a:r>
              <a:rPr lang="en-US" dirty="0" err="1" smtClean="0"/>
              <a:t>doctypes</a:t>
            </a:r>
            <a:r>
              <a:rPr lang="en-US" dirty="0" smtClean="0"/>
              <a:t> that trigger</a:t>
            </a:r>
            <a:r>
              <a:rPr lang="en-US" baseline="0" dirty="0" smtClean="0"/>
              <a:t> standards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57</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58</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59</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677543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links are in the</a:t>
            </a:r>
            <a:r>
              <a:rPr lang="en-US" baseline="0" dirty="0" smtClean="0"/>
              <a:t> README for the workshop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428530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Needless to say, where we’ve BEEN isn’t good enough. HTML needed to evolve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The </a:t>
            </a:r>
            <a:r>
              <a:rPr lang="en-US" dirty="0" err="1" smtClean="0"/>
              <a:t>doctype</a:t>
            </a:r>
            <a:r>
              <a:rPr lang="en-US" dirty="0" smtClean="0"/>
              <a:t> is one TEENY</a:t>
            </a:r>
            <a:r>
              <a:rPr lang="en-US" baseline="0" dirty="0" smtClean="0"/>
              <a:t> TINY sliver of changes in HTML5, but the simplification is indicative of what the W3C is trying to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300231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e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8"/>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8"/>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8"/>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3"/>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4"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9"/>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9"/>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9"/>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4"/>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8"/>
            <a:ext cx="2133600" cy="304271"/>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5296968"/>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8"/>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70"/>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70"/>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70"/>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5"/>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8"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5" y="1887896"/>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6"/>
            <a:ext cx="7683914" cy="386046"/>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0955"/>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499"/>
            <a:ext cx="8363938" cy="2005677"/>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7780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5199066"/>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9" y="15875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5297488"/>
            <a:ext cx="2133600" cy="303212"/>
          </a:xfrm>
          <a:prstGeom prst="rect">
            <a:avLst/>
          </a:prstGeom>
        </p:spPr>
        <p:txBody>
          <a:bodyPr/>
          <a:lstStyle/>
          <a:p>
            <a:fld id="{3DB43F98-1FCE-5D44-998A-CA88AAEE3DB9}" type="datetimeFigureOut">
              <a:rPr lang="en-US" smtClean="0"/>
              <a:t>1/2/14</a:t>
            </a:fld>
            <a:endParaRPr lang="en-US"/>
          </a:p>
        </p:txBody>
      </p:sp>
      <p:sp>
        <p:nvSpPr>
          <p:cNvPr id="6" name="Footer Placeholder 5"/>
          <p:cNvSpPr>
            <a:spLocks noGrp="1"/>
          </p:cNvSpPr>
          <p:nvPr>
            <p:ph type="ftr" sz="quarter" idx="11"/>
          </p:nvPr>
        </p:nvSpPr>
        <p:spPr>
          <a:xfrm>
            <a:off x="3124200" y="5297488"/>
            <a:ext cx="2895600" cy="303212"/>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297488"/>
            <a:ext cx="2133600" cy="303212"/>
          </a:xfrm>
          <a:prstGeom prst="rect">
            <a:avLst/>
          </a:prstGeom>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3" y="1587508"/>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8" y="1887897"/>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70" y="1887898"/>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0957"/>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3"/>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502"/>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4"/>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4"/>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17780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4"/>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8" y="5199064"/>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4" y="1587504"/>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7" y="1587509"/>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5"/>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5"/>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5"/>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0"/>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9"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6"/>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6"/>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6"/>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1"/>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5"/>
            <a:ext cx="2133600" cy="304271"/>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5296965"/>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5"/>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7"/>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5296967"/>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7"/>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2"/>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3"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20.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11.xml"/><Relationship Id="rId8" Type="http://schemas.openxmlformats.org/officeDocument/2006/relationships/image" Target="../media/image20.png"/><Relationship Id="rId1" Type="http://schemas.openxmlformats.org/officeDocument/2006/relationships/slideLayout" Target="../slideLayouts/slideLayout110.xml"/><Relationship Id="rId2"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21.jp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theme" Target="../theme/theme3.xml"/><Relationship Id="rId26" Type="http://schemas.openxmlformats.org/officeDocument/2006/relationships/image" Target="../media/image4.png"/><Relationship Id="rId27" Type="http://schemas.openxmlformats.org/officeDocument/2006/relationships/image" Target="../media/image5.png"/><Relationship Id="rId28" Type="http://schemas.openxmlformats.org/officeDocument/2006/relationships/image" Target="../media/image6.png"/><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7.jpe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20" Type="http://schemas.openxmlformats.org/officeDocument/2006/relationships/theme" Target="../theme/theme5.xml"/><Relationship Id="rId21" Type="http://schemas.openxmlformats.org/officeDocument/2006/relationships/image" Target="../media/image10.jpeg"/><Relationship Id="rId22" Type="http://schemas.openxmlformats.org/officeDocument/2006/relationships/image" Target="../media/image3.png"/><Relationship Id="rId10" Type="http://schemas.openxmlformats.org/officeDocument/2006/relationships/slideLayout" Target="../slideLayouts/slideLayout63.xml"/><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slideLayout" Target="../slideLayouts/slideLayout68.xml"/><Relationship Id="rId16" Type="http://schemas.openxmlformats.org/officeDocument/2006/relationships/slideLayout" Target="../slideLayouts/slideLayout69.xml"/><Relationship Id="rId17" Type="http://schemas.openxmlformats.org/officeDocument/2006/relationships/slideLayout" Target="../slideLayouts/slideLayout70.xml"/><Relationship Id="rId18" Type="http://schemas.openxmlformats.org/officeDocument/2006/relationships/slideLayout" Target="../slideLayouts/slideLayout71.xml"/><Relationship Id="rId19" Type="http://schemas.openxmlformats.org/officeDocument/2006/relationships/slideLayout" Target="../slideLayouts/slideLayout72.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theme" Target="../theme/theme6.xml"/><Relationship Id="rId3" Type="http://schemas.openxmlformats.org/officeDocument/2006/relationships/image" Target="../media/image7.jpeg"/></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20.png"/><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theme" Target="../theme/theme8.xml"/><Relationship Id="rId8" Type="http://schemas.openxmlformats.org/officeDocument/2006/relationships/image" Target="../media/image20.png"/><Relationship Id="rId1" Type="http://schemas.openxmlformats.org/officeDocument/2006/relationships/slideLayout" Target="../slideLayouts/slideLayout84.xml"/><Relationship Id="rId2"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9.xml"/><Relationship Id="rId12" Type="http://schemas.openxmlformats.org/officeDocument/2006/relationships/image" Target="../media/image21.jp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1/2/14</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6">
            <a:alphaModFix amt="5000"/>
          </a:blip>
          <a:stretch>
            <a:fillRect/>
          </a:stretch>
        </p:blipFill>
        <p:spPr>
          <a:xfrm>
            <a:off x="-478025" y="0"/>
            <a:ext cx="10144970" cy="5715000"/>
          </a:xfrm>
          <a:prstGeom prst="rect">
            <a:avLst/>
          </a:prstGeom>
        </p:spPr>
      </p:pic>
      <p:sp>
        <p:nvSpPr>
          <p:cNvPr id="2" name="Title Placeholder 1"/>
          <p:cNvSpPr>
            <a:spLocks noGrp="1"/>
          </p:cNvSpPr>
          <p:nvPr>
            <p:ph type="title"/>
          </p:nvPr>
        </p:nvSpPr>
        <p:spPr>
          <a:xfrm>
            <a:off x="389436" y="1905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206500"/>
            <a:ext cx="8363937" cy="2005677"/>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p:nvPicPr>
        <p:blipFill>
          <a:blip r:embed="rId27"/>
          <a:stretch>
            <a:fillRect/>
          </a:stretch>
        </p:blipFill>
        <p:spPr>
          <a:xfrm>
            <a:off x="7127522" y="5141970"/>
            <a:ext cx="1797756" cy="3673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8"/>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8"/>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8"/>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51" r:id="rId1"/>
    <p:sldLayoutId id="2147483952"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1" y="1206502"/>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74"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notesSlide" Target="../notesSlides/notesSlide9.xml"/><Relationship Id="rId5" Type="http://schemas.openxmlformats.org/officeDocument/2006/relationships/image" Target="../media/image28.png"/><Relationship Id="rId1" Type="http://schemas.microsoft.com/office/2007/relationships/media" Target="../media/media2.gif"/><Relationship Id="rId2" Type="http://schemas.openxmlformats.org/officeDocument/2006/relationships/video" Target="../media/media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9.png"/><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4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2.wdp"/><Relationship Id="rId5" Type="http://schemas.openxmlformats.org/officeDocument/2006/relationships/image" Target="../media/image34.jpeg"/><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3.wdp"/><Relationship Id="rId5" Type="http://schemas.openxmlformats.org/officeDocument/2006/relationships/image" Target="../media/image36.png"/><Relationship Id="rId6" Type="http://schemas.microsoft.com/office/2007/relationships/hdphoto" Target="../media/hdphoto4.wdp"/><Relationship Id="rId1" Type="http://schemas.openxmlformats.org/officeDocument/2006/relationships/slideLayout" Target="../slideLayouts/slideLayout41.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7.jpeg"/><Relationship Id="rId1" Type="http://schemas.openxmlformats.org/officeDocument/2006/relationships/slideLayout" Target="../slideLayouts/slideLayout3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7.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fontsquirrel.com/" TargetMode="External"/><Relationship Id="rId5" Type="http://schemas.openxmlformats.org/officeDocument/2006/relationships/hyperlink" Target="http://code.google.com/webfonts" TargetMode="External"/><Relationship Id="rId6" Type="http://schemas.openxmlformats.org/officeDocument/2006/relationships/hyperlink" Target="http://webfonts.fonts.com/" TargetMode="External"/><Relationship Id="rId7" Type="http://schemas.openxmlformats.org/officeDocument/2006/relationships/hyperlink" Target="http://typekit.com/libraries" TargetMode="External"/><Relationship Id="rId1" Type="http://schemas.openxmlformats.org/officeDocument/2006/relationships/slideLayout" Target="../slideLayouts/slideLayout3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43.gif"/><Relationship Id="rId1" Type="http://schemas.openxmlformats.org/officeDocument/2006/relationships/slideLayout" Target="../slideLayouts/slideLayout50.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hyperlink" Target="http://bit.lyplzbff/" TargetMode="External"/><Relationship Id="rId4" Type="http://schemas.openxmlformats.org/officeDocument/2006/relationships/hyperlink" Target="http://bit.ly/o1CIDE" TargetMode="External"/><Relationship Id="rId5" Type="http://schemas.openxmlformats.org/officeDocument/2006/relationships/hyperlink" Target="http://bit.ly/pwWCoJ" TargetMode="External"/><Relationship Id="rId6" Type="http://schemas.openxmlformats.org/officeDocument/2006/relationships/hyperlink" Target="http://bit.ly/obtwLz" TargetMode="External"/><Relationship Id="rId1" Type="http://schemas.openxmlformats.org/officeDocument/2006/relationships/slideLayout" Target="../slideLayouts/slideLayout51.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notesSlide" Target="../notesSlides/notesSlide6.xml"/><Relationship Id="rId5" Type="http://schemas.openxmlformats.org/officeDocument/2006/relationships/image" Target="../media/image27.png"/><Relationship Id="rId1" Type="http://schemas.microsoft.com/office/2007/relationships/media" Target="../media/media1.gif"/><Relationship Id="rId2" Type="http://schemas.openxmlformats.org/officeDocument/2006/relationships/video" Target="../media/media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1"/>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oas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78100" y="2095500"/>
            <a:ext cx="3987800" cy="299085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76201" y="114300"/>
            <a:ext cx="2743200" cy="1045897"/>
          </a:xfrm>
        </p:spPr>
        <p:txBody>
          <a:bodyPr>
            <a:normAutofit fontScale="90000"/>
          </a:bodyPr>
          <a:lstStyle/>
          <a:p>
            <a:pPr algn="ctr"/>
            <a:r>
              <a:rPr lang="en-US" sz="6200" dirty="0" smtClean="0">
                <a:solidFill>
                  <a:schemeClr val="accent1"/>
                </a:solidFill>
              </a:rPr>
              <a:t>HTML5:</a:t>
            </a:r>
            <a:endParaRPr lang="en-US" sz="6200" dirty="0"/>
          </a:p>
        </p:txBody>
      </p:sp>
      <p:sp>
        <p:nvSpPr>
          <p:cNvPr id="4" name="Title 1"/>
          <p:cNvSpPr txBox="1">
            <a:spLocks/>
          </p:cNvSpPr>
          <p:nvPr/>
        </p:nvSpPr>
        <p:spPr>
          <a:xfrm>
            <a:off x="457200" y="952500"/>
            <a:ext cx="8229600" cy="762000"/>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smtClean="0">
                <a:solidFill>
                  <a:srgbClr val="FFFFFF"/>
                </a:solidFill>
                <a:latin typeface="Droid Sans Mono for Powerline"/>
                <a:cs typeface="Droid Sans Mono for Powerline"/>
              </a:rPr>
              <a:t>&lt;!DOCTYPE html&gt;</a:t>
            </a:r>
            <a:endParaRPr lang="en-US" sz="4700" dirty="0">
              <a:solidFill>
                <a:srgbClr val="FFFFFF"/>
              </a:solidFill>
              <a:latin typeface="Droid Sans Mono for Powerline"/>
              <a:cs typeface="Droid Sans Mono for Powerline"/>
            </a:endParaRPr>
          </a:p>
        </p:txBody>
      </p:sp>
    </p:spTree>
    <p:extLst>
      <p:ext uri="{BB962C8B-B14F-4D97-AF65-F5344CB8AC3E}">
        <p14:creationId xmlns:p14="http://schemas.microsoft.com/office/powerpoint/2010/main" val="1480877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2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normAutofit/>
          </a:bodyPr>
          <a:lstStyle/>
          <a:p>
            <a:pPr algn="ctr"/>
            <a:r>
              <a:rPr lang="en-US" dirty="0" smtClean="0"/>
              <a:t>How is the web evolving?</a:t>
            </a:r>
            <a:br>
              <a:rPr lang="en-US" dirty="0" smtClean="0"/>
            </a:br>
            <a:r>
              <a:rPr lang="en-US" sz="4000" dirty="0" smtClean="0"/>
              <a:t/>
            </a:r>
            <a:br>
              <a:rPr lang="en-US" sz="4000" dirty="0" smtClean="0"/>
            </a:br>
            <a:r>
              <a:rPr lang="en-US" sz="4000" i="1" dirty="0" smtClean="0">
                <a:solidFill>
                  <a:schemeClr val="bg1">
                    <a:lumMod val="85000"/>
                  </a:schemeClr>
                </a:solidFill>
              </a:rPr>
              <a:t>(It’s SO much cooler than </a:t>
            </a:r>
            <a:r>
              <a:rPr lang="en-US" sz="4000" i="1" dirty="0" err="1" smtClean="0">
                <a:solidFill>
                  <a:schemeClr val="bg1">
                    <a:lumMod val="85000"/>
                  </a:schemeClr>
                </a:solidFill>
              </a:rPr>
              <a:t>doctypes</a:t>
            </a:r>
            <a:r>
              <a:rPr lang="en-US" sz="4000" i="1" dirty="0" smtClean="0">
                <a:solidFill>
                  <a:schemeClr val="bg1">
                    <a:lumMod val="85000"/>
                  </a:schemeClr>
                </a:solidFill>
              </a:rPr>
              <a:t>!)</a:t>
            </a:r>
            <a:endParaRPr lang="en-US" sz="4000" i="1" dirty="0">
              <a:solidFill>
                <a:schemeClr val="bg1">
                  <a:lumMod val="85000"/>
                </a:schemeClr>
              </a:solidFill>
            </a:endParaRPr>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773108" y="547812"/>
            <a:ext cx="7456492" cy="3447097"/>
            <a:chOff x="1030537" y="657373"/>
            <a:chExt cx="9939403" cy="4136516"/>
          </a:xfrm>
        </p:grpSpPr>
        <p:sp>
          <p:nvSpPr>
            <p:cNvPr id="6" name="TextBox 5"/>
            <p:cNvSpPr txBox="1"/>
            <p:nvPr/>
          </p:nvSpPr>
          <p:spPr>
            <a:xfrm>
              <a:off x="1030537"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765864"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265444" cy="1477328"/>
          </a:xfrm>
          <a:prstGeom prst="rect">
            <a:avLst/>
          </a:prstGeom>
          <a:noFill/>
        </p:spPr>
        <p:txBody>
          <a:bodyPr wrap="none" lIns="0" tIns="0" rIns="0" bIns="0" rtlCol="0">
            <a:spAutoFit/>
          </a:bodyPr>
          <a:lstStyle/>
          <a:p>
            <a:r>
              <a:rPr lang="en-US" sz="1600" dirty="0" err="1" smtClean="0">
                <a:solidFill>
                  <a:schemeClr val="accent5"/>
                </a:solidFill>
              </a:rPr>
              <a:t>WebSockets</a:t>
            </a:r>
            <a:r>
              <a:rPr lang="en-US" sz="1600" dirty="0">
                <a:solidFill>
                  <a:schemeClr val="accent5"/>
                </a:solidFill>
              </a:rPr>
              <a:t> </a:t>
            </a:r>
            <a:r>
              <a:rPr lang="en-US" sz="1600" dirty="0" smtClean="0">
                <a:solidFill>
                  <a:schemeClr val="accent5"/>
                </a:solidFill>
              </a:rPr>
              <a:t>       </a:t>
            </a:r>
            <a:r>
              <a:rPr lang="en-US" sz="1600" dirty="0" err="1" smtClean="0">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smtClean="0">
                <a:solidFill>
                  <a:schemeClr val="accent5"/>
                </a:solidFill>
              </a:rPr>
              <a:t>           </a:t>
            </a:r>
            <a:r>
              <a:rPr lang="en-US" sz="1600" dirty="0" err="1" smtClean="0">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2769877"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a:t>
            </a:r>
            <a:endParaRPr lang="en-US" sz="1600" dirty="0" smtClean="0">
              <a:solidFill>
                <a:schemeClr val="accent4">
                  <a:lumMod val="75000"/>
                </a:schemeClr>
              </a:solidFill>
            </a:endParaRPr>
          </a:p>
          <a:p>
            <a:r>
              <a:rPr lang="en-US" sz="1600" dirty="0">
                <a:solidFill>
                  <a:schemeClr val="accent4">
                    <a:lumMod val="75000"/>
                  </a:schemeClr>
                </a:solidFill>
              </a:rPr>
              <a:t> </a:t>
            </a:r>
            <a:r>
              <a:rPr lang="en-US" sz="1600" dirty="0" smtClean="0">
                <a:solidFill>
                  <a:schemeClr val="accent4">
                    <a:lumMod val="75000"/>
                  </a:schemeClr>
                </a:solidFill>
              </a:rPr>
              <a:t>                                   Video</a:t>
            </a:r>
            <a:endParaRPr lang="en-US" sz="1600" dirty="0">
              <a:solidFill>
                <a:schemeClr val="accent4">
                  <a:lumMod val="75000"/>
                </a:schemeClr>
              </a:solidFill>
            </a:endParaRP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smtClean="0">
                <a:solidFill>
                  <a:schemeClr val="accent4">
                    <a:lumMod val="75000"/>
                  </a:schemeClr>
                </a:solidFill>
              </a:rPr>
              <a:t>			    </a:t>
            </a:r>
            <a:endParaRPr lang="en-US" sz="1600" dirty="0">
              <a:solidFill>
                <a:schemeClr val="accent4">
                  <a:lumMod val="75000"/>
                </a:schemeClr>
              </a:solidFill>
            </a:endParaRPr>
          </a:p>
          <a:p>
            <a:r>
              <a:rPr lang="en-US" sz="1600" dirty="0">
                <a:solidFill>
                  <a:schemeClr val="accent4">
                    <a:lumMod val="75000"/>
                  </a:schemeClr>
                </a:solidFill>
              </a:rPr>
              <a:t>   </a:t>
            </a:r>
            <a:r>
              <a:rPr lang="en-US" sz="1600" dirty="0" smtClean="0">
                <a:solidFill>
                  <a:schemeClr val="accent4">
                    <a:lumMod val="75000"/>
                  </a:schemeClr>
                </a:solidFill>
              </a:rPr>
              <a:t>    Audio</a:t>
            </a:r>
            <a:endParaRPr lang="en-US" sz="1600" dirty="0">
              <a:solidFill>
                <a:schemeClr val="accent4">
                  <a:lumMod val="75000"/>
                </a:schemeClr>
              </a:solidFill>
            </a:endParaRP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1544925717"/>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831691"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3">
            <a:extLst>
              <a:ext uri="{28A0092B-C50C-407E-A947-70E740481C1C}">
                <a14:useLocalDpi xmlns:a14="http://schemas.microsoft.com/office/drawing/2010/main" val="0"/>
              </a:ext>
            </a:extLst>
          </a:blip>
          <a:srcRect t="26699" b="26699"/>
          <a:stretch>
            <a:fillRect/>
          </a:stretch>
        </p:blipFill>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a:t>
            </a:r>
            <a:endParaRPr lang="en-US" dirty="0"/>
          </a:p>
        </p:txBody>
      </p:sp>
      <p:sp>
        <p:nvSpPr>
          <p:cNvPr id="3" name="Content Placeholder 2"/>
          <p:cNvSpPr>
            <a:spLocks noGrp="1"/>
          </p:cNvSpPr>
          <p:nvPr>
            <p:ph idx="1"/>
          </p:nvPr>
        </p:nvSpPr>
        <p:spPr>
          <a:xfrm>
            <a:off x="389436" y="1206499"/>
            <a:ext cx="8363938" cy="3784601"/>
          </a:xfrm>
        </p:spPr>
        <p:txBody>
          <a:bodyPr>
            <a:normAutofit fontScale="92500"/>
          </a:bodyPr>
          <a:lstStyle/>
          <a:p>
            <a:pPr marL="0" indent="0">
              <a:buNone/>
            </a:pPr>
            <a:r>
              <a:rPr lang="en-US" sz="5200" dirty="0" smtClean="0">
                <a:solidFill>
                  <a:srgbClr val="000000"/>
                </a:solidFill>
              </a:rPr>
              <a:t>Jim Cowart</a:t>
            </a:r>
          </a:p>
          <a:p>
            <a:pPr>
              <a:buBlip>
                <a:blip r:embed="rId2"/>
              </a:buBlip>
            </a:pPr>
            <a:r>
              <a:rPr lang="en-US" dirty="0" smtClean="0"/>
              <a:t>Developer, Architect, OSS-author-wannabe</a:t>
            </a:r>
          </a:p>
          <a:p>
            <a:pPr>
              <a:buBlip>
                <a:blip r:embed="rId2"/>
              </a:buBlip>
            </a:pPr>
            <a:r>
              <a:rPr lang="en-US" dirty="0" smtClean="0"/>
              <a:t>Chattanooga, TN </a:t>
            </a:r>
          </a:p>
          <a:p>
            <a:pPr>
              <a:buBlip>
                <a:blip r:embed="rId2"/>
              </a:buBlip>
            </a:pPr>
            <a:r>
              <a:rPr lang="en-US" dirty="0" smtClean="0"/>
              <a:t>@ifandelse</a:t>
            </a:r>
          </a:p>
          <a:p>
            <a:pPr>
              <a:buBlip>
                <a:blip r:embed="rId2"/>
              </a:buBlip>
            </a:pPr>
            <a:r>
              <a:rPr lang="en-US" dirty="0" smtClean="0"/>
              <a:t>JavaScript, C#, </a:t>
            </a:r>
            <a:r>
              <a:rPr lang="en-US" dirty="0" err="1" smtClean="0"/>
              <a:t>erlang</a:t>
            </a:r>
            <a:endParaRPr lang="en-US" dirty="0" smtClean="0"/>
          </a:p>
          <a:p>
            <a:pPr>
              <a:buBlip>
                <a:blip r:embed="rId2"/>
              </a:buBlip>
            </a:pPr>
            <a:r>
              <a:rPr lang="en-US" dirty="0" smtClean="0"/>
              <a:t>Once deleted an entire production sales pipeline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95744"/>
            <a:ext cx="1460500" cy="1402411"/>
          </a:xfrm>
          <a:prstGeom prst="rect">
            <a:avLst/>
          </a:prstGeom>
        </p:spPr>
      </p:pic>
    </p:spTree>
    <p:extLst>
      <p:ext uri="{BB962C8B-B14F-4D97-AF65-F5344CB8AC3E}">
        <p14:creationId xmlns:p14="http://schemas.microsoft.com/office/powerpoint/2010/main" val="36791881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38200" y="2857500"/>
            <a:ext cx="4431848" cy="854080"/>
          </a:xfrm>
          <a:prstGeom prst="rect">
            <a:avLst/>
          </a:prstGeom>
          <a:noFill/>
        </p:spPr>
        <p:txBody>
          <a:bodyPr wrap="square" lIns="0" tIns="0" rIns="0" bIns="0" rtlCol="0">
            <a:spAutoFit/>
          </a:bodyPr>
          <a:lstStyle/>
          <a:p>
            <a:r>
              <a:rPr lang="en-US" b="1" dirty="0" smtClean="0">
                <a:solidFill>
                  <a:schemeClr val="accent3"/>
                </a:solidFill>
              </a:rPr>
              <a:t>X	      	   X	   X</a:t>
            </a:r>
          </a:p>
          <a:p>
            <a:pPr>
              <a:lnSpc>
                <a:spcPct val="150000"/>
              </a:lnSpc>
            </a:pPr>
            <a:endParaRPr lang="en-US" sz="800" b="1" dirty="0" smtClean="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X</a:t>
            </a:r>
          </a:p>
        </p:txBody>
      </p:sp>
    </p:spTree>
    <p:extLst>
      <p:ext uri="{BB962C8B-B14F-4D97-AF65-F5344CB8AC3E}">
        <p14:creationId xmlns:p14="http://schemas.microsoft.com/office/powerpoint/2010/main" val="24280983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1065507"/>
              </p:ext>
            </p:extLst>
          </p:nvPr>
        </p:nvGraphicFramePr>
        <p:xfrm>
          <a:off x="388938" y="1206500"/>
          <a:ext cx="8364537" cy="200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825487"/>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endParaRPr lang="en-US" sz="900" b="1" dirty="0" smtClean="0">
              <a:solidFill>
                <a:schemeClr val="accent3"/>
              </a:solidFill>
            </a:endParaRP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solidFill>
                  <a:srgbClr val="FFFFFF"/>
                </a:solidFill>
              </a:rPr>
              <a:t>HTML 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1315514239"/>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a:bodyPr>
          <a:lstStyle/>
          <a:p>
            <a:r>
              <a:rPr lang="en-US" dirty="0" smtClean="0"/>
              <a:t>Simple way to check feature support</a:t>
            </a:r>
          </a:p>
          <a:p>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Autofit/>
          </a:bodyPr>
          <a:lstStyle/>
          <a:p>
            <a:r>
              <a:rPr lang="en-US" sz="1550" b="0" dirty="0">
                <a:solidFill>
                  <a:schemeClr val="tx1">
                    <a:lumMod val="10000"/>
                  </a:schemeClr>
                </a:solidFill>
                <a:latin typeface="Consolas"/>
                <a:cs typeface="Consolas"/>
              </a:rPr>
              <a:t>.</a:t>
            </a:r>
            <a:r>
              <a:rPr lang="en-US" sz="1550" b="0" dirty="0" err="1">
                <a:solidFill>
                  <a:schemeClr val="tx1">
                    <a:lumMod val="10000"/>
                  </a:schemeClr>
                </a:solidFill>
                <a:latin typeface="Consolas"/>
                <a:cs typeface="Consolas"/>
              </a:rPr>
              <a:t>multiplebgs</a:t>
            </a:r>
            <a:r>
              <a:rPr lang="en-US" sz="1550" b="0" dirty="0">
                <a:solidFill>
                  <a:schemeClr val="tx1">
                    <a:lumMod val="10000"/>
                  </a:schemeClr>
                </a:solidFill>
                <a:latin typeface="Consolas"/>
                <a:cs typeface="Consolas"/>
              </a:rPr>
              <a:t> div p {</a:t>
            </a:r>
          </a:p>
          <a:p>
            <a:r>
              <a:rPr lang="en-US" sz="1550" b="0" dirty="0">
                <a:solidFill>
                  <a:schemeClr val="tx1">
                    <a:lumMod val="10000"/>
                  </a:schemeClr>
                </a:solidFill>
                <a:latin typeface="Consolas"/>
                <a:cs typeface="Consolas"/>
              </a:rPr>
              <a:t>  /* properties for browsers that</a:t>
            </a:r>
          </a:p>
          <a:p>
            <a:r>
              <a:rPr lang="en-US" sz="1550" b="0" dirty="0">
                <a:solidFill>
                  <a:schemeClr val="tx1">
                    <a:lumMod val="10000"/>
                  </a:schemeClr>
                </a:solidFill>
                <a:latin typeface="Consolas"/>
                <a:cs typeface="Consolas"/>
              </a:rPr>
              <a:t>     support multiple backgrounds */</a:t>
            </a:r>
          </a:p>
          <a:p>
            <a:r>
              <a:rPr lang="en-US" sz="1550" b="0" dirty="0">
                <a:solidFill>
                  <a:schemeClr val="tx1">
                    <a:lumMod val="10000"/>
                  </a:schemeClr>
                </a:solidFill>
                <a:latin typeface="Consolas"/>
                <a:cs typeface="Consolas"/>
              </a:rPr>
              <a:t>}</a:t>
            </a:r>
          </a:p>
          <a:p>
            <a:r>
              <a:rPr lang="en-US" sz="1550" b="0" dirty="0">
                <a:solidFill>
                  <a:schemeClr val="tx1">
                    <a:lumMod val="10000"/>
                  </a:schemeClr>
                </a:solidFill>
                <a:latin typeface="Consolas"/>
                <a:cs typeface="Consolas"/>
              </a:rPr>
              <a:t>.no-</a:t>
            </a:r>
            <a:r>
              <a:rPr lang="en-US" sz="1550" b="0" dirty="0" err="1">
                <a:solidFill>
                  <a:schemeClr val="tx1">
                    <a:lumMod val="10000"/>
                  </a:schemeClr>
                </a:solidFill>
                <a:latin typeface="Consolas"/>
                <a:cs typeface="Consolas"/>
              </a:rPr>
              <a:t>multiplebgs</a:t>
            </a:r>
            <a:r>
              <a:rPr lang="en-US" sz="1550" b="0" dirty="0">
                <a:solidFill>
                  <a:schemeClr val="tx1">
                    <a:lumMod val="10000"/>
                  </a:schemeClr>
                </a:solidFill>
                <a:latin typeface="Consolas"/>
                <a:cs typeface="Consolas"/>
              </a:rPr>
              <a:t> div p {</a:t>
            </a:r>
          </a:p>
          <a:p>
            <a:r>
              <a:rPr lang="en-US" sz="1550" b="0" dirty="0">
                <a:solidFill>
                  <a:schemeClr val="tx1">
                    <a:lumMod val="10000"/>
                  </a:schemeClr>
                </a:solidFill>
                <a:latin typeface="Consolas"/>
                <a:cs typeface="Consolas"/>
              </a:rPr>
              <a:t>  /* optional fallback properties</a:t>
            </a:r>
          </a:p>
          <a:p>
            <a:r>
              <a:rPr lang="en-US" sz="1550" b="0" dirty="0">
                <a:solidFill>
                  <a:schemeClr val="tx1">
                    <a:lumMod val="10000"/>
                  </a:schemeClr>
                </a:solidFill>
                <a:latin typeface="Consolas"/>
                <a:cs typeface="Consolas"/>
              </a:rPr>
              <a:t>     for browsers that don't */</a:t>
            </a:r>
          </a:p>
          <a:p>
            <a:r>
              <a:rPr lang="en-US" sz="1550" b="0" dirty="0">
                <a:solidFill>
                  <a:schemeClr val="tx1">
                    <a:lumMod val="10000"/>
                  </a:schemeClr>
                </a:solidFill>
                <a:latin typeface="Consolas"/>
                <a:cs typeface="Consolas"/>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13360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algn="ctr"/>
            <a:r>
              <a:rPr lang="en-US" dirty="0" err="1">
                <a:solidFill>
                  <a:srgbClr val="FFFFFF"/>
                </a:solidFill>
              </a:rPr>
              <a:t>Polyfilling</a:t>
            </a:r>
            <a:r>
              <a:rPr lang="en-US" dirty="0">
                <a:solidFill>
                  <a:srgbClr val="FFFFFF"/>
                </a:solidFill>
              </a:rPr>
              <a:t> &amp; Older </a:t>
            </a:r>
            <a:r>
              <a:rPr lang="en-US" dirty="0" smtClean="0">
                <a:solidFill>
                  <a:srgbClr val="FFFFFF"/>
                </a:solidFill>
              </a:rPr>
              <a:t>Browsers</a:t>
            </a:r>
          </a:p>
          <a:p>
            <a:pPr algn="ctr"/>
            <a:endParaRPr lang="en-US" dirty="0">
              <a:solidFill>
                <a:srgbClr val="FFFFFF"/>
              </a:solidFill>
            </a:endParaRPr>
          </a:p>
          <a:p>
            <a:pPr algn="ctr"/>
            <a:r>
              <a:rPr lang="en-US" dirty="0">
                <a:solidFill>
                  <a:srgbClr val="FFFFFF"/>
                </a:solidFill>
              </a:rPr>
              <a:t>with </a:t>
            </a:r>
            <a:r>
              <a:rPr lang="en-US" dirty="0" err="1">
                <a:solidFill>
                  <a:srgbClr val="FFFFFF"/>
                </a:solidFill>
              </a:rPr>
              <a:t>Modernizr</a:t>
            </a:r>
            <a:endParaRPr lang="en-US" dirty="0">
              <a:solidFill>
                <a:srgbClr val="FFFFFF"/>
              </a:solidFill>
            </a:endParaRPr>
          </a:p>
          <a:p>
            <a:pPr algn="ctr"/>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85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normAutofit/>
          </a:bodyPr>
          <a:lstStyle/>
          <a:p>
            <a:r>
              <a:rPr lang="en-US" sz="1400" dirty="0" smtClean="0">
                <a:solidFill>
                  <a:schemeClr val="tx1">
                    <a:lumMod val="10000"/>
                  </a:schemeClr>
                </a:solidFill>
              </a:rPr>
              <a:t>&lt;body&gt;</a:t>
            </a:r>
          </a:p>
          <a:p>
            <a:r>
              <a:rPr lang="en-US" sz="1400" dirty="0">
                <a:solidFill>
                  <a:schemeClr val="tx1">
                    <a:lumMod val="10000"/>
                  </a:schemeClr>
                </a:solidFill>
              </a:rPr>
              <a:t> </a:t>
            </a:r>
            <a:r>
              <a:rPr lang="en-US" sz="1400" dirty="0" smtClean="0">
                <a:solidFill>
                  <a:schemeClr val="tx1">
                    <a:lumMod val="10000"/>
                  </a:schemeClr>
                </a:solidFill>
              </a:rPr>
              <a:t>   &lt;div id=“header”&gt;</a:t>
            </a:r>
          </a:p>
          <a:p>
            <a:r>
              <a:rPr lang="en-US" sz="1400" dirty="0">
                <a:solidFill>
                  <a:schemeClr val="tx1">
                    <a:lumMod val="10000"/>
                  </a:schemeClr>
                </a:solidFill>
              </a:rPr>
              <a:t> </a:t>
            </a:r>
            <a:r>
              <a:rPr lang="en-US" sz="1400" dirty="0" smtClean="0">
                <a:solidFill>
                  <a:schemeClr val="tx1">
                    <a:lumMod val="10000"/>
                  </a:schemeClr>
                </a:solidFill>
              </a:rPr>
              <a:t>   &lt;/div&gt;</a:t>
            </a:r>
          </a:p>
          <a:p>
            <a:r>
              <a:rPr lang="en-US" sz="1400" dirty="0">
                <a:solidFill>
                  <a:schemeClr val="tx1">
                    <a:lumMod val="10000"/>
                  </a:schemeClr>
                </a:solidFill>
              </a:rPr>
              <a:t> </a:t>
            </a:r>
            <a:r>
              <a:rPr lang="en-US" sz="1400" dirty="0" smtClean="0">
                <a:solidFill>
                  <a:schemeClr val="tx1">
                    <a:lumMod val="10000"/>
                  </a:schemeClr>
                </a:solidFill>
              </a:rPr>
              <a:t>   &lt;div id=“content”&gt;</a:t>
            </a:r>
          </a:p>
          <a:p>
            <a:r>
              <a:rPr lang="en-US" sz="1400" dirty="0">
                <a:solidFill>
                  <a:schemeClr val="tx1">
                    <a:lumMod val="10000"/>
                  </a:schemeClr>
                </a:solidFill>
              </a:rPr>
              <a:t> </a:t>
            </a:r>
            <a:r>
              <a:rPr lang="en-US" sz="1400" dirty="0" smtClean="0">
                <a:solidFill>
                  <a:schemeClr val="tx1">
                    <a:lumMod val="10000"/>
                  </a:schemeClr>
                </a:solidFill>
              </a:rPr>
              <a:t>       &lt;div id=“</a:t>
            </a:r>
            <a:r>
              <a:rPr lang="en-US" sz="1400" dirty="0" err="1" smtClean="0">
                <a:solidFill>
                  <a:schemeClr val="tx1">
                    <a:lumMod val="10000"/>
                  </a:schemeClr>
                </a:solidFill>
              </a:rPr>
              <a:t>nav</a:t>
            </a:r>
            <a:r>
              <a:rPr lang="en-US" sz="1400" dirty="0" smtClean="0">
                <a:solidFill>
                  <a:schemeClr val="tx1">
                    <a:lumMod val="10000"/>
                  </a:schemeClr>
                </a:solidFill>
              </a:rPr>
              <a:t>”&gt;&lt;/div&gt;</a:t>
            </a:r>
          </a:p>
          <a:p>
            <a:r>
              <a:rPr lang="en-US" sz="1400" dirty="0">
                <a:solidFill>
                  <a:schemeClr val="tx1">
                    <a:lumMod val="10000"/>
                  </a:schemeClr>
                </a:solidFill>
              </a:rPr>
              <a:t> </a:t>
            </a:r>
            <a:r>
              <a:rPr lang="en-US" sz="1400" dirty="0" smtClean="0">
                <a:solidFill>
                  <a:schemeClr val="tx1">
                    <a:lumMod val="10000"/>
                  </a:schemeClr>
                </a:solidFill>
              </a:rPr>
              <a:t>   &lt;/div&gt;</a:t>
            </a:r>
          </a:p>
          <a:p>
            <a:r>
              <a:rPr lang="en-US" sz="1400" dirty="0">
                <a:solidFill>
                  <a:schemeClr val="tx1">
                    <a:lumMod val="10000"/>
                  </a:schemeClr>
                </a:solidFill>
              </a:rPr>
              <a:t> </a:t>
            </a:r>
            <a:r>
              <a:rPr lang="en-US" sz="1400" dirty="0" smtClean="0">
                <a:solidFill>
                  <a:schemeClr val="tx1">
                    <a:lumMod val="10000"/>
                  </a:schemeClr>
                </a:solidFill>
              </a:rPr>
              <a:t>   &lt;div id=“footer”&gt;</a:t>
            </a:r>
          </a:p>
          <a:p>
            <a:r>
              <a:rPr lang="en-US" sz="1400" dirty="0">
                <a:solidFill>
                  <a:schemeClr val="tx1">
                    <a:lumMod val="10000"/>
                  </a:schemeClr>
                </a:solidFill>
              </a:rPr>
              <a:t> </a:t>
            </a:r>
            <a:r>
              <a:rPr lang="en-US" sz="1400" dirty="0" smtClean="0">
                <a:solidFill>
                  <a:schemeClr val="tx1">
                    <a:lumMod val="10000"/>
                  </a:schemeClr>
                </a:solidFill>
              </a:rPr>
              <a:t>   &lt;/div&gt;</a:t>
            </a:r>
            <a:endParaRPr lang="en-US" sz="1400" dirty="0">
              <a:solidFill>
                <a:schemeClr val="tx1">
                  <a:lumMod val="10000"/>
                </a:schemeClr>
              </a:solidFill>
            </a:endParaRPr>
          </a:p>
          <a:p>
            <a:r>
              <a:rPr lang="en-US" sz="1400" dirty="0" smtClean="0">
                <a:solidFill>
                  <a:schemeClr val="tx1">
                    <a:lumMod val="10000"/>
                  </a:schemeClr>
                </a:solidFill>
              </a:rPr>
              <a:t>&lt;/body&gt;</a:t>
            </a:r>
            <a:endParaRPr lang="en-US" sz="1400"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88156" y="2476503"/>
            <a:ext cx="846836" cy="595249"/>
          </a:xfrm>
          <a:prstGeom prst="rect">
            <a:avLst/>
          </a:prstGeom>
          <a:noFill/>
          <a:effectLst>
            <a:outerShdw blurRad="50800" dist="38100" dir="2700000" algn="tl" rotWithShape="0">
              <a:prstClr val="black">
                <a:alpha val="40000"/>
              </a:prstClr>
            </a:outerShdw>
          </a:effectLst>
        </p:spPr>
        <p:txBody>
          <a:bodyPr wrap="none" lIns="71332" tIns="35666" rIns="71332" bIns="35666" rtlCol="0">
            <a:spAutoFit/>
          </a:bodyPr>
          <a:lstStyle/>
          <a:p>
            <a:r>
              <a:rPr lang="en-US" sz="3400" b="1" dirty="0"/>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a:xfrm>
            <a:off x="389436" y="1206499"/>
            <a:ext cx="8363938" cy="2618153"/>
          </a:xfrm>
        </p:spPr>
        <p:txBody>
          <a:bodyPr/>
          <a:lstStyle/>
          <a:p>
            <a:pPr>
              <a:buBlip>
                <a:blip r:embed="rId2"/>
              </a:buBlip>
            </a:pPr>
            <a:r>
              <a:rPr lang="en-US" dirty="0" smtClean="0"/>
              <a:t>Learn a TON about HTML5</a:t>
            </a:r>
          </a:p>
          <a:p>
            <a:pPr>
              <a:buBlip>
                <a:blip r:embed="rId2"/>
              </a:buBlip>
            </a:pPr>
            <a:r>
              <a:rPr lang="en-US" dirty="0" smtClean="0"/>
              <a:t>Leave With Confidence</a:t>
            </a:r>
          </a:p>
          <a:p>
            <a:pPr>
              <a:buBlip>
                <a:blip r:embed="rId2"/>
              </a:buBlip>
            </a:pPr>
            <a:r>
              <a:rPr lang="en-US" dirty="0" smtClean="0"/>
              <a:t>Sound Smart In Conversations</a:t>
            </a:r>
          </a:p>
          <a:p>
            <a:pPr>
              <a:buBlip>
                <a:blip r:embed="rId2"/>
              </a:buBlip>
            </a:pPr>
            <a:r>
              <a:rPr lang="en-US" dirty="0" smtClean="0"/>
              <a:t>Follow Me On Twitter @ifandelse</a:t>
            </a:r>
          </a:p>
          <a:p>
            <a:pPr>
              <a:buBlip>
                <a:blip r:embed="rId2"/>
              </a:buBlip>
            </a:pPr>
            <a:r>
              <a:rPr lang="en-US" dirty="0" smtClean="0"/>
              <a:t>Ask Questions (if you have them)</a:t>
            </a:r>
          </a:p>
        </p:txBody>
      </p:sp>
    </p:spTree>
    <p:extLst>
      <p:ext uri="{BB962C8B-B14F-4D97-AF65-F5344CB8AC3E}">
        <p14:creationId xmlns:p14="http://schemas.microsoft.com/office/powerpoint/2010/main" val="21553702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52400" y="1943100"/>
            <a:ext cx="8794606" cy="1472141"/>
          </a:xfrm>
          <a:prstGeom prst="rect">
            <a:avLst/>
          </a:prstGeom>
        </p:spPr>
      </p:pic>
      <p:sp>
        <p:nvSpPr>
          <p:cNvPr id="2" name="Title 1"/>
          <p:cNvSpPr>
            <a:spLocks noGrp="1"/>
          </p:cNvSpPr>
          <p:nvPr>
            <p:ph type="title"/>
          </p:nvPr>
        </p:nvSpPr>
        <p:spPr/>
        <p:txBody>
          <a:bodyPr>
            <a:normAutofit fontScale="90000"/>
          </a:bodyPr>
          <a:lstStyle/>
          <a:p>
            <a:r>
              <a:rPr lang="en-US" dirty="0" smtClean="0"/>
              <a:t>Video</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8965262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 w/fallback option</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pic>
        <p:nvPicPr>
          <p:cNvPr id="3" name="Picture 2"/>
          <p:cNvPicPr>
            <a:picLocks noChangeAspect="1"/>
          </p:cNvPicPr>
          <p:nvPr/>
        </p:nvPicPr>
        <p:blipFill>
          <a:blip r:embed="rId3"/>
          <a:stretch>
            <a:fillRect/>
          </a:stretch>
        </p:blipFill>
        <p:spPr>
          <a:xfrm>
            <a:off x="85437" y="2019300"/>
            <a:ext cx="8973127" cy="1473200"/>
          </a:xfrm>
          <a:prstGeom prst="rect">
            <a:avLst/>
          </a:prstGeom>
        </p:spPr>
      </p:pic>
    </p:spTree>
    <p:extLst>
      <p:ext uri="{BB962C8B-B14F-4D97-AF65-F5344CB8AC3E}">
        <p14:creationId xmlns:p14="http://schemas.microsoft.com/office/powerpoint/2010/main" val="33571033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Audio</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pic>
        <p:nvPicPr>
          <p:cNvPr id="4" name="Picture 3"/>
          <p:cNvPicPr>
            <a:picLocks noChangeAspect="1"/>
          </p:cNvPicPr>
          <p:nvPr/>
        </p:nvPicPr>
        <p:blipFill>
          <a:blip r:embed="rId3"/>
          <a:stretch>
            <a:fillRect/>
          </a:stretch>
        </p:blipFill>
        <p:spPr>
          <a:xfrm>
            <a:off x="361709" y="1866900"/>
            <a:ext cx="8420582" cy="1714500"/>
          </a:xfrm>
          <a:prstGeom prst="rect">
            <a:avLst/>
          </a:prstGeom>
        </p:spPr>
      </p:pic>
    </p:spTree>
    <p:extLst>
      <p:ext uri="{BB962C8B-B14F-4D97-AF65-F5344CB8AC3E}">
        <p14:creationId xmlns:p14="http://schemas.microsoft.com/office/powerpoint/2010/main" val="31985530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850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a:xfrm>
            <a:off x="457200" y="2324100"/>
            <a:ext cx="8229600" cy="2489200"/>
          </a:xfrm>
        </p:spPr>
        <p:txBody>
          <a:bodyPr>
            <a:noAutofit/>
          </a:bodyPr>
          <a:lstStyle/>
          <a:p>
            <a:r>
              <a:rPr lang="en-US" sz="2000" dirty="0" err="1"/>
              <a:t>navigator.geolocation.getCurrentPosition</a:t>
            </a:r>
            <a:r>
              <a:rPr lang="en-US" sz="2000" dirty="0"/>
              <a:t>(callback);</a:t>
            </a:r>
          </a:p>
          <a:p>
            <a:endParaRPr lang="en-US" sz="2000" dirty="0"/>
          </a:p>
          <a:p>
            <a:r>
              <a:rPr lang="en-US" sz="2000" dirty="0"/>
              <a:t>function callback(position){</a:t>
            </a:r>
          </a:p>
          <a:p>
            <a:r>
              <a:rPr lang="en-US" sz="2000" dirty="0"/>
              <a:t>   </a:t>
            </a:r>
            <a:r>
              <a:rPr lang="en-US" sz="2000" dirty="0" err="1"/>
              <a:t>var</a:t>
            </a:r>
            <a:r>
              <a:rPr lang="en-US" sz="2000" dirty="0"/>
              <a:t> </a:t>
            </a:r>
            <a:r>
              <a:rPr lang="en-US" sz="2000" dirty="0" err="1"/>
              <a:t>lat</a:t>
            </a:r>
            <a:r>
              <a:rPr lang="en-US" sz="2000" dirty="0"/>
              <a:t> = </a:t>
            </a:r>
            <a:r>
              <a:rPr lang="en-US" sz="2000" dirty="0" err="1"/>
              <a:t>position.coords.latitude</a:t>
            </a:r>
            <a:r>
              <a:rPr lang="en-US" sz="2000" dirty="0"/>
              <a:t>;</a:t>
            </a:r>
          </a:p>
          <a:p>
            <a:r>
              <a:rPr lang="en-US" sz="2000" dirty="0"/>
              <a:t>   </a:t>
            </a:r>
            <a:r>
              <a:rPr lang="en-US" sz="2000" dirty="0" err="1"/>
              <a:t>var</a:t>
            </a:r>
            <a:r>
              <a:rPr lang="en-US" sz="2000" dirty="0"/>
              <a:t> </a:t>
            </a:r>
            <a:r>
              <a:rPr lang="en-US" sz="2000" dirty="0" err="1"/>
              <a:t>lng</a:t>
            </a:r>
            <a:r>
              <a:rPr lang="en-US" sz="2000" dirty="0"/>
              <a:t> = </a:t>
            </a:r>
            <a:r>
              <a:rPr lang="en-US" sz="2000" dirty="0" err="1"/>
              <a:t>position.coords.longitude</a:t>
            </a:r>
            <a:r>
              <a:rPr lang="en-US" sz="2000" dirty="0"/>
              <a:t>;</a:t>
            </a:r>
          </a:p>
          <a:p>
            <a:r>
              <a:rPr lang="en-US" sz="2000" dirty="0"/>
              <a:t>   </a:t>
            </a:r>
            <a:r>
              <a:rPr lang="en-US" sz="2000" dirty="0" err="1"/>
              <a:t>var</a:t>
            </a:r>
            <a:r>
              <a:rPr lang="en-US" sz="2000" dirty="0"/>
              <a:t> </a:t>
            </a:r>
            <a:r>
              <a:rPr lang="en-US" sz="2000" dirty="0" err="1"/>
              <a:t>acc</a:t>
            </a:r>
            <a:r>
              <a:rPr lang="en-US" sz="2000" dirty="0"/>
              <a:t> = </a:t>
            </a:r>
            <a:r>
              <a:rPr lang="en-US" sz="2000" dirty="0" err="1"/>
              <a:t>position.coords.accuracy</a:t>
            </a:r>
            <a:r>
              <a:rPr lang="en-US" sz="2000" dirty="0"/>
              <a:t>;</a:t>
            </a:r>
          </a:p>
          <a:p>
            <a:r>
              <a:rPr lang="en-US" sz="20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85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096000" y="4610100"/>
            <a:ext cx="2546696"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a:t>
            </a:r>
            <a:r>
              <a:rPr lang="en-US" sz="2200" dirty="0" smtClean="0">
                <a:solidFill>
                  <a:srgbClr val="FF0000"/>
                </a:solidFill>
                <a:latin typeface="Tahoma"/>
              </a:rPr>
              <a:t>limit (usually)</a:t>
            </a:r>
            <a:endParaRPr lang="en-US" sz="2200" dirty="0">
              <a:solidFill>
                <a:srgbClr val="FF0000"/>
              </a:solidFill>
              <a:latin typeface="Tahoma"/>
            </a:endParaRP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1943100"/>
            <a:ext cx="8229600" cy="2971800"/>
          </a:xfrm>
        </p:spPr>
        <p:txBody>
          <a:bodyPr>
            <a:noAutofit/>
          </a:bodyPr>
          <a:lstStyle/>
          <a:p>
            <a:r>
              <a:rPr lang="en-US" sz="1600" dirty="0">
                <a:solidFill>
                  <a:schemeClr val="tx1">
                    <a:lumMod val="10000"/>
                  </a:schemeClr>
                </a:solidFill>
              </a:rPr>
              <a:t>&lt;form name="f"&gt;</a:t>
            </a:r>
          </a:p>
          <a:p>
            <a:r>
              <a:rPr lang="en-US" sz="1600" dirty="0">
                <a:solidFill>
                  <a:schemeClr val="tx1">
                    <a:lumMod val="10000"/>
                  </a:schemeClr>
                </a:solidFill>
              </a:rPr>
              <a:t>    &lt;input id="q" autofocus&gt;</a:t>
            </a:r>
          </a:p>
          <a:p>
            <a:endParaRPr lang="en-US" sz="1600" dirty="0">
              <a:solidFill>
                <a:schemeClr val="tx1">
                  <a:lumMod val="10000"/>
                </a:schemeClr>
              </a:solidFill>
            </a:endParaRPr>
          </a:p>
          <a:p>
            <a:r>
              <a:rPr lang="en-US" sz="1600" dirty="0">
                <a:solidFill>
                  <a:schemeClr val="tx1">
                    <a:lumMod val="10000"/>
                  </a:schemeClr>
                </a:solidFill>
              </a:rPr>
              <a:t>    &lt;!--Technique to support older browsers--&gt;</a:t>
            </a:r>
          </a:p>
          <a:p>
            <a:r>
              <a:rPr lang="en-US" sz="1600" dirty="0">
                <a:solidFill>
                  <a:schemeClr val="tx1">
                    <a:lumMod val="10000"/>
                  </a:schemeClr>
                </a:solidFill>
              </a:rPr>
              <a:t>    &lt;script&gt;</a:t>
            </a:r>
          </a:p>
          <a:p>
            <a:r>
              <a:rPr lang="en-US" sz="1600" dirty="0">
                <a:solidFill>
                  <a:schemeClr val="tx1">
                    <a:lumMod val="10000"/>
                  </a:schemeClr>
                </a:solidFill>
              </a:rPr>
              <a:t>        if (!("autofocus" in </a:t>
            </a:r>
            <a:r>
              <a:rPr lang="en-US" sz="1600" dirty="0" err="1">
                <a:solidFill>
                  <a:schemeClr val="tx1">
                    <a:lumMod val="10000"/>
                  </a:schemeClr>
                </a:solidFill>
              </a:rPr>
              <a:t>document.createElement</a:t>
            </a:r>
            <a:r>
              <a:rPr lang="en-US" sz="1600" dirty="0">
                <a:solidFill>
                  <a:schemeClr val="tx1">
                    <a:lumMod val="10000"/>
                  </a:schemeClr>
                </a:solidFill>
              </a:rPr>
              <a:t>("input"))) {</a:t>
            </a:r>
          </a:p>
          <a:p>
            <a:r>
              <a:rPr lang="en-US" sz="1600" dirty="0">
                <a:solidFill>
                  <a:schemeClr val="tx1">
                    <a:lumMod val="10000"/>
                  </a:schemeClr>
                </a:solidFill>
              </a:rPr>
              <a:t>            </a:t>
            </a:r>
            <a:r>
              <a:rPr lang="en-US" sz="1600" dirty="0" err="1">
                <a:solidFill>
                  <a:schemeClr val="tx1">
                    <a:lumMod val="10000"/>
                  </a:schemeClr>
                </a:solidFill>
              </a:rPr>
              <a:t>document.getElementById</a:t>
            </a:r>
            <a:r>
              <a:rPr lang="en-US" sz="1600" dirty="0">
                <a:solidFill>
                  <a:schemeClr val="tx1">
                    <a:lumMod val="10000"/>
                  </a:schemeClr>
                </a:solidFill>
              </a:rPr>
              <a:t>("q").focus();</a:t>
            </a:r>
          </a:p>
          <a:p>
            <a:r>
              <a:rPr lang="en-US" sz="1600" dirty="0">
                <a:solidFill>
                  <a:schemeClr val="tx1">
                    <a:lumMod val="10000"/>
                  </a:schemeClr>
                </a:solidFill>
              </a:rPr>
              <a:t>        }</a:t>
            </a:r>
          </a:p>
          <a:p>
            <a:r>
              <a:rPr lang="en-US" sz="1600" dirty="0">
                <a:solidFill>
                  <a:schemeClr val="tx1">
                    <a:lumMod val="10000"/>
                  </a:schemeClr>
                </a:solidFill>
              </a:rPr>
              <a:t>    &lt;/script&gt;</a:t>
            </a:r>
          </a:p>
          <a:p>
            <a:r>
              <a:rPr lang="en-US" sz="1600" dirty="0">
                <a:solidFill>
                  <a:schemeClr val="tx1">
                    <a:lumMod val="10000"/>
                  </a:schemeClr>
                </a:solidFill>
              </a:rPr>
              <a:t>    &lt;input type="submit" value="Go"&gt;</a:t>
            </a:r>
          </a:p>
          <a:p>
            <a:r>
              <a:rPr lang="en-US" sz="1600"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a:bodyPr>
          <a:lstStyle/>
          <a:p>
            <a:r>
              <a:rPr lang="en-US" dirty="0" smtClean="0"/>
              <a:t>placeholders</a:t>
            </a:r>
            <a:endParaRPr lang="en-US" dirty="0"/>
          </a:p>
        </p:txBody>
      </p:sp>
      <p:sp>
        <p:nvSpPr>
          <p:cNvPr id="4" name="Text Placeholder 3"/>
          <p:cNvSpPr>
            <a:spLocks noGrp="1"/>
          </p:cNvSpPr>
          <p:nvPr>
            <p:ph type="body" sz="quarter" idx="10"/>
          </p:nvPr>
        </p:nvSpPr>
        <p:spPr>
          <a:xfrm>
            <a:off x="228600" y="2324100"/>
            <a:ext cx="8686800" cy="1600200"/>
          </a:xfrm>
        </p:spPr>
        <p:txBody>
          <a:bodyPr>
            <a:noAutofit/>
          </a:bodyPr>
          <a:lstStyle/>
          <a:p>
            <a:r>
              <a:rPr lang="en-US" sz="2200" dirty="0">
                <a:solidFill>
                  <a:schemeClr val="tx1">
                    <a:lumMod val="10000"/>
                  </a:schemeClr>
                </a:solidFill>
              </a:rPr>
              <a:t>&lt;form&gt;</a:t>
            </a:r>
          </a:p>
          <a:p>
            <a:r>
              <a:rPr lang="en-US" sz="2200" dirty="0">
                <a:solidFill>
                  <a:schemeClr val="tx1">
                    <a:lumMod val="10000"/>
                  </a:schemeClr>
                </a:solidFill>
              </a:rPr>
              <a:t>    &lt;input name="q" placeholder</a:t>
            </a:r>
            <a:r>
              <a:rPr lang="en-US" sz="2200" dirty="0" smtClean="0">
                <a:solidFill>
                  <a:schemeClr val="tx1">
                    <a:lumMod val="10000"/>
                  </a:schemeClr>
                </a:solidFill>
              </a:rPr>
              <a:t>=”Enter a search term"</a:t>
            </a:r>
            <a:r>
              <a:rPr lang="en-US" sz="2200" dirty="0">
                <a:solidFill>
                  <a:schemeClr val="tx1">
                    <a:lumMod val="10000"/>
                  </a:schemeClr>
                </a:solidFill>
              </a:rPr>
              <a:t>&gt;</a:t>
            </a:r>
          </a:p>
          <a:p>
            <a:r>
              <a:rPr lang="en-US" sz="2200" dirty="0">
                <a:solidFill>
                  <a:schemeClr val="tx1">
                    <a:lumMod val="10000"/>
                  </a:schemeClr>
                </a:solidFill>
              </a:rPr>
              <a:t>    &lt;input type="submit" value="Search"&gt;</a:t>
            </a:r>
          </a:p>
          <a:p>
            <a:r>
              <a:rPr lang="en-US" sz="2200"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0776372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a:bodyPr>
          <a:lstStyle/>
          <a:p>
            <a:r>
              <a:rPr lang="en-US" dirty="0" smtClean="0"/>
              <a:t>13 New Input Types!</a:t>
            </a:r>
            <a:endParaRPr lang="en-US" dirty="0"/>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Content Placeholder 2"/>
          <p:cNvSpPr txBox="1">
            <a:spLocks/>
          </p:cNvSpPr>
          <p:nvPr/>
        </p:nvSpPr>
        <p:spPr>
          <a:xfrm>
            <a:off x="1676400" y="2247900"/>
            <a:ext cx="2438400" cy="22098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t>
            </a:r>
            <a:r>
              <a:rPr lang="en-US" dirty="0" smtClean="0"/>
              <a:t>olor</a:t>
            </a:r>
          </a:p>
          <a:p>
            <a:r>
              <a:rPr lang="en-US" dirty="0"/>
              <a:t>d</a:t>
            </a:r>
            <a:r>
              <a:rPr lang="en-US" dirty="0" smtClean="0"/>
              <a:t>ate</a:t>
            </a:r>
          </a:p>
          <a:p>
            <a:r>
              <a:rPr lang="en-US" dirty="0" smtClean="0"/>
              <a:t>email</a:t>
            </a:r>
          </a:p>
          <a:p>
            <a:r>
              <a:rPr lang="en-US" dirty="0"/>
              <a:t>n</a:t>
            </a:r>
            <a:r>
              <a:rPr lang="en-US" dirty="0" smtClean="0"/>
              <a:t>umber</a:t>
            </a:r>
          </a:p>
          <a:p>
            <a:endParaRPr lang="en-US" dirty="0"/>
          </a:p>
        </p:txBody>
      </p:sp>
      <p:sp>
        <p:nvSpPr>
          <p:cNvPr id="9" name="Content Placeholder 2"/>
          <p:cNvSpPr txBox="1">
            <a:spLocks/>
          </p:cNvSpPr>
          <p:nvPr/>
        </p:nvSpPr>
        <p:spPr>
          <a:xfrm>
            <a:off x="4648200" y="2247900"/>
            <a:ext cx="3505200" cy="21336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t>
            </a:r>
            <a:r>
              <a:rPr lang="en-US" dirty="0" smtClean="0"/>
              <a:t>ange</a:t>
            </a:r>
          </a:p>
          <a:p>
            <a:r>
              <a:rPr lang="en-US" dirty="0" err="1"/>
              <a:t>t</a:t>
            </a:r>
            <a:r>
              <a:rPr lang="en-US" dirty="0" err="1" smtClean="0"/>
              <a:t>el</a:t>
            </a:r>
            <a:endParaRPr lang="en-US" dirty="0" smtClean="0"/>
          </a:p>
          <a:p>
            <a:r>
              <a:rPr lang="en-US" dirty="0" err="1" smtClean="0"/>
              <a:t>url</a:t>
            </a:r>
            <a:endParaRPr lang="en-US" dirty="0" smtClean="0"/>
          </a:p>
          <a:p>
            <a:r>
              <a:rPr lang="en-US" dirty="0"/>
              <a:t>a</a:t>
            </a:r>
            <a:r>
              <a:rPr lang="en-US" dirty="0" smtClean="0"/>
              <a:t>nd more!</a:t>
            </a:r>
          </a:p>
          <a:p>
            <a:endParaRPr lang="en-US" dirty="0" smtClean="0"/>
          </a:p>
          <a:p>
            <a:endParaRPr lang="en-US" dirty="0"/>
          </a:p>
        </p:txBody>
      </p:sp>
    </p:spTree>
    <p:extLst>
      <p:ext uri="{BB962C8B-B14F-4D97-AF65-F5344CB8AC3E}">
        <p14:creationId xmlns:p14="http://schemas.microsoft.com/office/powerpoint/2010/main" val="42461140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92711"/>
          </a:xfrm>
        </p:spPr>
        <p:txBody>
          <a:bodyPr/>
          <a:lstStyle/>
          <a:p>
            <a:r>
              <a:rPr lang="en-US" dirty="0" smtClean="0"/>
              <a:t>Other New Elements</a:t>
            </a:r>
            <a:endParaRPr lang="en-US" dirty="0"/>
          </a:p>
        </p:txBody>
      </p:sp>
      <p:sp>
        <p:nvSpPr>
          <p:cNvPr id="5" name="Content Placeholder 2"/>
          <p:cNvSpPr txBox="1">
            <a:spLocks/>
          </p:cNvSpPr>
          <p:nvPr/>
        </p:nvSpPr>
        <p:spPr>
          <a:xfrm>
            <a:off x="1219200" y="1714500"/>
            <a:ext cx="3048000" cy="27432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&lt;article&gt;</a:t>
            </a:r>
          </a:p>
          <a:p>
            <a:r>
              <a:rPr lang="en-US" dirty="0" smtClean="0"/>
              <a:t>&lt;address&gt;</a:t>
            </a:r>
          </a:p>
          <a:p>
            <a:r>
              <a:rPr lang="en-US" dirty="0" smtClean="0"/>
              <a:t>&lt;aside&gt;</a:t>
            </a:r>
          </a:p>
          <a:p>
            <a:r>
              <a:rPr lang="en-US" dirty="0" smtClean="0"/>
              <a:t>&lt;main&gt;</a:t>
            </a:r>
          </a:p>
          <a:p>
            <a:r>
              <a:rPr lang="en-US" dirty="0" smtClean="0"/>
              <a:t>&lt;math&gt;</a:t>
            </a:r>
          </a:p>
          <a:p>
            <a:pPr marL="0" indent="0">
              <a:buNone/>
            </a:pPr>
            <a:endParaRPr lang="en-US" dirty="0"/>
          </a:p>
        </p:txBody>
      </p:sp>
      <p:sp>
        <p:nvSpPr>
          <p:cNvPr id="6" name="Content Placeholder 2"/>
          <p:cNvSpPr txBox="1">
            <a:spLocks/>
          </p:cNvSpPr>
          <p:nvPr/>
        </p:nvSpPr>
        <p:spPr>
          <a:xfrm>
            <a:off x="4572000" y="1714500"/>
            <a:ext cx="3352800" cy="2819400"/>
          </a:xfrm>
          <a:prstGeom prst="rect">
            <a:avLst/>
          </a:prstGeom>
        </p:spPr>
        <p:txBody>
          <a:bodyPr vert="horz" wrap="square" lIns="71332" tIns="35666" rIns="71332" bIns="35666" rtlCol="0">
            <a:noAutofit/>
            <a:scene3d>
              <a:camera prst="orthographicFront"/>
              <a:lightRig rig="glow" dir="tl">
                <a:rot lat="0" lon="0" rev="5400000"/>
              </a:lightRig>
            </a:scene3d>
            <a:sp3d contourW="12700">
              <a:contourClr>
                <a:schemeClr val="accent6">
                  <a:shade val="73000"/>
                </a:schemeClr>
              </a:contourClr>
            </a:sp3d>
          </a:bodyPr>
          <a:lstStyle>
            <a:lvl1pPr marL="460375" indent="-460375" algn="l" defTabSz="914363" rtl="0" eaLnBrk="1" latinLnBrk="0" hangingPunct="1">
              <a:lnSpc>
                <a:spcPct val="90000"/>
              </a:lnSpc>
              <a:spcBef>
                <a:spcPct val="20000"/>
              </a:spcBef>
              <a:buSzPct val="90000"/>
              <a:buFontTx/>
              <a:buBlip>
                <a:blip r:embed="rId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&lt;figure&gt;</a:t>
            </a:r>
          </a:p>
          <a:p>
            <a:r>
              <a:rPr lang="en-US" dirty="0" smtClean="0"/>
              <a:t>&lt;time&gt;</a:t>
            </a:r>
          </a:p>
          <a:p>
            <a:r>
              <a:rPr lang="en-US" dirty="0" smtClean="0"/>
              <a:t>&lt;canvas&gt;</a:t>
            </a:r>
          </a:p>
          <a:p>
            <a:r>
              <a:rPr lang="en-US" dirty="0" smtClean="0"/>
              <a:t>&lt;</a:t>
            </a:r>
            <a:r>
              <a:rPr lang="en-US" dirty="0" err="1" smtClean="0"/>
              <a:t>svg</a:t>
            </a:r>
            <a:r>
              <a:rPr lang="en-US" dirty="0" smtClean="0"/>
              <a:t>&gt;</a:t>
            </a:r>
          </a:p>
          <a:p>
            <a:r>
              <a:rPr lang="en-US" dirty="0"/>
              <a:t>a</a:t>
            </a:r>
            <a:r>
              <a:rPr lang="en-US" dirty="0" smtClean="0"/>
              <a:t>nd others…</a:t>
            </a:r>
          </a:p>
          <a:p>
            <a:endParaRPr lang="en-US" dirty="0"/>
          </a:p>
        </p:txBody>
      </p:sp>
    </p:spTree>
    <p:extLst>
      <p:ext uri="{BB962C8B-B14F-4D97-AF65-F5344CB8AC3E}">
        <p14:creationId xmlns:p14="http://schemas.microsoft.com/office/powerpoint/2010/main" val="150979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blip>
          <a:stretch>
            <a:fillRect/>
          </a:stretch>
        </p:blipFill>
        <p:spPr>
          <a:xfrm>
            <a:off x="704850" y="1333500"/>
            <a:ext cx="7734300" cy="304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5470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85000" lnSpcReduction="1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solidFill>
                  <a:srgbClr val="FFFFFF"/>
                </a:solidFill>
              </a:rPr>
              <a:t>CSS3 </a:t>
            </a:r>
            <a:r>
              <a:rPr lang="en-US" dirty="0" smtClean="0">
                <a:solidFill>
                  <a:srgbClr val="FFFFFF"/>
                </a:solidFill>
              </a:rPr>
              <a:t>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85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0" y="2095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19600" y="2095500"/>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771900"/>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2235200"/>
          </a:xfrm>
        </p:spPr>
        <p:txBody>
          <a:bodyPr>
            <a:noAutofit/>
          </a:bodyPr>
          <a:lstStyle/>
          <a:p>
            <a:r>
              <a:rPr lang="en-US" sz="1800" dirty="0">
                <a:solidFill>
                  <a:schemeClr val="tx1">
                    <a:lumMod val="10000"/>
                  </a:schemeClr>
                </a:solidFill>
              </a:rPr>
              <a:t>@font-face { </a:t>
            </a:r>
          </a:p>
          <a:p>
            <a:r>
              <a:rPr lang="en-US" sz="1800" dirty="0">
                <a:solidFill>
                  <a:schemeClr val="tx1">
                    <a:lumMod val="10000"/>
                  </a:schemeClr>
                </a:solidFill>
              </a:rPr>
              <a:t>	font-family: Delicious; </a:t>
            </a:r>
          </a:p>
          <a:p>
            <a:r>
              <a:rPr lang="en-US" sz="1800" dirty="0">
                <a:solidFill>
                  <a:schemeClr val="tx1">
                    <a:lumMod val="10000"/>
                  </a:schemeClr>
                </a:solidFill>
              </a:rPr>
              <a:t>	</a:t>
            </a:r>
            <a:r>
              <a:rPr lang="en-US" sz="1800" dirty="0" err="1">
                <a:solidFill>
                  <a:schemeClr val="tx1">
                    <a:lumMod val="10000"/>
                  </a:schemeClr>
                </a:solidFill>
              </a:rPr>
              <a:t>src</a:t>
            </a:r>
            <a:r>
              <a:rPr lang="en-US" sz="1800" dirty="0">
                <a:solidFill>
                  <a:schemeClr val="tx1">
                    <a:lumMod val="10000"/>
                  </a:schemeClr>
                </a:solidFill>
              </a:rPr>
              <a:t>: </a:t>
            </a:r>
            <a:r>
              <a:rPr lang="en-US" sz="1800" dirty="0" err="1">
                <a:solidFill>
                  <a:schemeClr val="tx1">
                    <a:lumMod val="10000"/>
                  </a:schemeClr>
                </a:solidFill>
              </a:rPr>
              <a:t>url</a:t>
            </a:r>
            <a:r>
              <a:rPr lang="en-US" sz="1800" dirty="0">
                <a:solidFill>
                  <a:schemeClr val="tx1">
                    <a:lumMod val="10000"/>
                  </a:schemeClr>
                </a:solidFill>
              </a:rPr>
              <a:t>('Delicious-Roman.otf') format(“</a:t>
            </a:r>
            <a:r>
              <a:rPr lang="en-US" sz="1800" dirty="0" err="1">
                <a:solidFill>
                  <a:schemeClr val="tx1">
                    <a:lumMod val="10000"/>
                  </a:schemeClr>
                </a:solidFill>
              </a:rPr>
              <a:t>opentype</a:t>
            </a:r>
            <a:r>
              <a:rPr lang="en-US" sz="1800" dirty="0">
                <a:solidFill>
                  <a:schemeClr val="tx1">
                    <a:lumMod val="10000"/>
                  </a:schemeClr>
                </a:solidFill>
              </a:rPr>
              <a:t>”); </a:t>
            </a:r>
          </a:p>
          <a:p>
            <a:r>
              <a:rPr lang="en-US" sz="1800" dirty="0">
                <a:solidFill>
                  <a:schemeClr val="tx1">
                    <a:lumMod val="10000"/>
                  </a:schemeClr>
                </a:solidFill>
              </a:rPr>
              <a:t>} </a:t>
            </a:r>
          </a:p>
          <a:p>
            <a:endParaRPr lang="en-US" sz="1800" dirty="0">
              <a:solidFill>
                <a:schemeClr val="tx1">
                  <a:lumMod val="10000"/>
                </a:schemeClr>
              </a:solidFill>
            </a:endParaRPr>
          </a:p>
          <a:p>
            <a:r>
              <a:rPr lang="en-US" sz="1800" dirty="0">
                <a:solidFill>
                  <a:schemeClr val="tx1">
                    <a:lumMod val="10000"/>
                  </a:schemeClr>
                </a:solidFill>
              </a:rPr>
              <a:t>//Usage</a:t>
            </a:r>
          </a:p>
          <a:p>
            <a:r>
              <a:rPr lang="en-US" sz="1800" dirty="0">
                <a:solidFill>
                  <a:schemeClr val="tx1">
                    <a:lumMod val="10000"/>
                  </a:schemeClr>
                </a:solidFill>
              </a:rPr>
              <a:t>h3 { font-family: Delicious, sans-serif; </a:t>
            </a:r>
            <a:r>
              <a:rPr lang="en-US" sz="1800" dirty="0" smtClean="0">
                <a:solidFill>
                  <a:schemeClr val="tx1">
                    <a:lumMod val="10000"/>
                  </a:schemeClr>
                </a:solidFill>
              </a:rPr>
              <a:t>}</a:t>
            </a:r>
            <a:endParaRPr lang="en-US" sz="1800"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92500" lnSpcReduction="20000"/>
          </a:bodyPr>
          <a:lstStyle/>
          <a:p>
            <a:pPr>
              <a:buBlip>
                <a:blip r:embed="rId3"/>
              </a:buBlip>
            </a:pPr>
            <a:r>
              <a:rPr lang="en-US" dirty="0" smtClean="0"/>
              <a:t>Solve the licensing problem</a:t>
            </a:r>
          </a:p>
          <a:p>
            <a:pPr>
              <a:buBlip>
                <a:blip r:embed="rId3"/>
              </a:buBlip>
            </a:pPr>
            <a:r>
              <a:rPr lang="en-US" dirty="0" smtClean="0"/>
              <a:t>Host the WOFF/TTF/OTF font files </a:t>
            </a:r>
          </a:p>
          <a:p>
            <a:pPr>
              <a:buBlip>
                <a:blip r:embed="rId3"/>
              </a:buBlip>
            </a:pPr>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4"/>
              </a:rPr>
              <a:t>http://www.fontsquirrel.com/</a:t>
            </a:r>
            <a:endParaRPr lang="en-US" sz="2800" dirty="0">
              <a:hlinkClick r:id="rId5"/>
            </a:endParaRPr>
          </a:p>
          <a:p>
            <a:pPr algn="ctr"/>
            <a:r>
              <a:rPr lang="en-US" sz="2800" dirty="0">
                <a:hlinkClick r:id="rId6"/>
              </a:rPr>
              <a:t>http://webfonts.fonts.com</a:t>
            </a:r>
            <a:endParaRPr lang="en-US" sz="2800" dirty="0"/>
          </a:p>
          <a:p>
            <a:pPr algn="ctr"/>
            <a:r>
              <a:rPr lang="en-US" sz="2800" dirty="0">
                <a:hlinkClick r:id="rId7"/>
              </a:rPr>
              <a:t>http://typekit.com/libraries</a:t>
            </a:r>
            <a:endParaRPr lang="en-US" sz="2800" dirty="0"/>
          </a:p>
          <a:p>
            <a:pPr algn="ctr"/>
            <a:r>
              <a:rPr lang="en-US" sz="2800" dirty="0">
                <a:hlinkClick r:id="rId5"/>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685800" y="2552700"/>
            <a:ext cx="7848600" cy="2238375"/>
          </a:xfrm>
        </p:spPr>
        <p:txBody>
          <a:bodyPr>
            <a:normAutofit lnSpcReduction="100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470360"/>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“shimmed”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781300"/>
          </a:xfrm>
        </p:spPr>
        <p:txBody>
          <a:bodyPr>
            <a:noAutofit/>
          </a:bodyPr>
          <a:lstStyle/>
          <a:p>
            <a:r>
              <a:rPr lang="en-US" sz="1600" dirty="0">
                <a:solidFill>
                  <a:schemeClr val="tx1">
                    <a:lumMod val="10000"/>
                  </a:schemeClr>
                </a:solidFill>
              </a:rPr>
              <a:t>/*These two rules do the same thing*/</a:t>
            </a:r>
          </a:p>
          <a:p>
            <a:r>
              <a:rPr lang="en-US" sz="1600" dirty="0">
                <a:solidFill>
                  <a:schemeClr val="tx1">
                    <a:lumMod val="10000"/>
                  </a:schemeClr>
                </a:solidFill>
              </a:rPr>
              <a:t>@media all and </a:t>
            </a:r>
            <a:r>
              <a:rPr lang="en-US" sz="1600" b="1" dirty="0">
                <a:solidFill>
                  <a:schemeClr val="tx1">
                    <a:lumMod val="10000"/>
                  </a:schemeClr>
                </a:solidFill>
              </a:rPr>
              <a:t>(min-width:500px) </a:t>
            </a:r>
            <a:r>
              <a:rPr lang="en-US" sz="1600" dirty="0">
                <a:solidFill>
                  <a:schemeClr val="tx1">
                    <a:lumMod val="10000"/>
                  </a:schemeClr>
                </a:solidFill>
              </a:rPr>
              <a:t>{ … } </a:t>
            </a:r>
          </a:p>
          <a:p>
            <a:r>
              <a:rPr lang="en-US" sz="1600" dirty="0">
                <a:solidFill>
                  <a:schemeClr val="tx1">
                    <a:lumMod val="10000"/>
                  </a:schemeClr>
                </a:solidFill>
              </a:rPr>
              <a:t>@media </a:t>
            </a:r>
            <a:r>
              <a:rPr lang="en-US" sz="1600" b="1" dirty="0">
                <a:solidFill>
                  <a:schemeClr val="tx1">
                    <a:lumMod val="10000"/>
                  </a:schemeClr>
                </a:solidFill>
              </a:rPr>
              <a:t>(min-width:500px) </a:t>
            </a:r>
            <a:r>
              <a:rPr lang="en-US" sz="1600" dirty="0">
                <a:solidFill>
                  <a:schemeClr val="tx1">
                    <a:lumMod val="10000"/>
                  </a:schemeClr>
                </a:solidFill>
              </a:rPr>
              <a:t>{ … }</a:t>
            </a:r>
          </a:p>
          <a:p>
            <a:endParaRPr lang="en-US" sz="1600" dirty="0">
              <a:solidFill>
                <a:schemeClr val="tx1">
                  <a:lumMod val="10000"/>
                </a:schemeClr>
              </a:solidFill>
            </a:endParaRPr>
          </a:p>
          <a:p>
            <a:r>
              <a:rPr lang="en-US" sz="1600" dirty="0">
                <a:solidFill>
                  <a:schemeClr val="tx1">
                    <a:lumMod val="10000"/>
                  </a:schemeClr>
                </a:solidFill>
              </a:rPr>
              <a:t>/*Multiple conditions*/</a:t>
            </a:r>
          </a:p>
          <a:p>
            <a:r>
              <a:rPr lang="en-US" sz="1600" dirty="0">
                <a:solidFill>
                  <a:schemeClr val="tx1">
                    <a:lumMod val="10000"/>
                  </a:schemeClr>
                </a:solidFill>
              </a:rPr>
              <a:t>@media </a:t>
            </a:r>
            <a:r>
              <a:rPr lang="en-US" sz="1600" b="1" dirty="0">
                <a:solidFill>
                  <a:schemeClr val="tx1">
                    <a:lumMod val="10000"/>
                  </a:schemeClr>
                </a:solidFill>
              </a:rPr>
              <a:t>screen and (min-width: 600px) and (max-width: 900px) </a:t>
            </a:r>
            <a:r>
              <a:rPr lang="en-US" sz="1600" dirty="0">
                <a:solidFill>
                  <a:schemeClr val="tx1">
                    <a:lumMod val="10000"/>
                  </a:schemeClr>
                </a:solidFill>
              </a:rPr>
              <a:t>{</a:t>
            </a:r>
          </a:p>
          <a:p>
            <a:r>
              <a:rPr lang="en-US" sz="1600" dirty="0">
                <a:solidFill>
                  <a:schemeClr val="tx1">
                    <a:lumMod val="10000"/>
                  </a:schemeClr>
                </a:solidFill>
              </a:rPr>
              <a:t>  .class {</a:t>
            </a:r>
          </a:p>
          <a:p>
            <a:r>
              <a:rPr lang="en-US" sz="1600" dirty="0">
                <a:solidFill>
                  <a:schemeClr val="tx1">
                    <a:lumMod val="10000"/>
                  </a:schemeClr>
                </a:solidFill>
              </a:rPr>
              <a:t>    background: #333;</a:t>
            </a:r>
          </a:p>
          <a:p>
            <a:r>
              <a:rPr lang="en-US" sz="1600" dirty="0">
                <a:solidFill>
                  <a:schemeClr val="tx1">
                    <a:lumMod val="10000"/>
                  </a:schemeClr>
                </a:solidFill>
              </a:rPr>
              <a:t>  }</a:t>
            </a:r>
          </a:p>
          <a:p>
            <a:r>
              <a:rPr lang="en-US" sz="16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609" y="1986929"/>
            <a:ext cx="1829276" cy="2032000"/>
          </a:xfrm>
          <a:prstGeom prst="rect">
            <a:avLst/>
          </a:prstGeom>
        </p:spPr>
      </p:pic>
      <p:pic>
        <p:nvPicPr>
          <p:cNvPr id="4" name="Picture 3"/>
          <p:cNvPicPr>
            <a:picLocks noChangeAspect="1"/>
          </p:cNvPicPr>
          <p:nvPr/>
        </p:nvPicPr>
        <p:blipFill>
          <a:blip r:embed="rId4"/>
          <a:stretch>
            <a:fillRect/>
          </a:stretch>
        </p:blipFill>
        <p:spPr>
          <a:xfrm>
            <a:off x="4648200" y="1562100"/>
            <a:ext cx="2590800" cy="2590800"/>
          </a:xfrm>
          <a:prstGeom prst="rect">
            <a:avLst/>
          </a:prstGeom>
        </p:spPr>
      </p:pic>
      <p:sp>
        <p:nvSpPr>
          <p:cNvPr id="5" name="Title 3"/>
          <p:cNvSpPr txBox="1">
            <a:spLocks/>
          </p:cNvSpPr>
          <p:nvPr/>
        </p:nvSpPr>
        <p:spPr>
          <a:xfrm>
            <a:off x="533400" y="266700"/>
            <a:ext cx="8229600" cy="671201"/>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pPr algn="ctr"/>
            <a:r>
              <a:rPr lang="en-US" sz="6600" dirty="0" smtClean="0"/>
              <a:t>Remember When?</a:t>
            </a:r>
            <a:endParaRPr lang="en-US" sz="6600" dirty="0"/>
          </a:p>
        </p:txBody>
      </p:sp>
    </p:spTree>
    <p:extLst>
      <p:ext uri="{BB962C8B-B14F-4D97-AF65-F5344CB8AC3E}">
        <p14:creationId xmlns:p14="http://schemas.microsoft.com/office/powerpoint/2010/main" val="3732616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1780546564"/>
              </p:ext>
            </p:extLst>
          </p:nvPr>
        </p:nvGraphicFramePr>
        <p:xfrm>
          <a:off x="762000" y="971325"/>
          <a:ext cx="7696200" cy="3867375"/>
        </p:xfrm>
        <a:graphic>
          <a:graphicData uri="http://schemas.openxmlformats.org/drawingml/2006/table">
            <a:tbl>
              <a:tblPr firstRow="1" bandRow="1">
                <a:tableStyleId>{5C22544A-7EE6-4342-B048-85BDC9FD1C3A}</a:tableStyleId>
              </a:tblPr>
              <a:tblGrid>
                <a:gridCol w="1924050"/>
                <a:gridCol w="1924050"/>
                <a:gridCol w="1924050"/>
                <a:gridCol w="1924050"/>
              </a:tblGrid>
              <a:tr h="596153">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(ie10)</a:t>
                      </a:r>
                      <a:endParaRPr lang="en-CA" sz="1800" dirty="0">
                        <a:latin typeface="Segoe UI" pitchFamily="34" charset="0"/>
                        <a:ea typeface="Segoe UI" pitchFamily="34" charset="0"/>
                        <a:cs typeface="Segoe UI" pitchFamily="34" charset="0"/>
                      </a:endParaRPr>
                    </a:p>
                  </a:txBody>
                  <a:tcPr/>
                </a:tc>
              </a:tr>
              <a:tr h="283882">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283882">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40659">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a:tc>
              </a:tr>
              <a:tr h="340659">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r>
              <a:tr h="340659">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a:tc>
              </a:tr>
            </a:tbl>
          </a:graphicData>
        </a:graphic>
      </p:graphicFrame>
    </p:spTree>
    <p:extLst>
      <p:ext uri="{BB962C8B-B14F-4D97-AF65-F5344CB8AC3E}">
        <p14:creationId xmlns:p14="http://schemas.microsoft.com/office/powerpoint/2010/main" val="171612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solidFill>
                  <a:schemeClr val="tx1"/>
                </a:solidFill>
              </a:rPr>
              <a:t>resources</a:t>
            </a:r>
            <a:endParaRPr lang="en-CA" dirty="0">
              <a:solidFill>
                <a:schemeClr val="tx1"/>
              </a:solidFill>
            </a:endParaRPr>
          </a:p>
        </p:txBody>
      </p:sp>
      <p:sp>
        <p:nvSpPr>
          <p:cNvPr id="4" name="Content Placeholder 3"/>
          <p:cNvSpPr>
            <a:spLocks noGrp="1"/>
          </p:cNvSpPr>
          <p:nvPr>
            <p:ph idx="1"/>
          </p:nvPr>
        </p:nvSpPr>
        <p:spPr/>
        <p:txBody>
          <a:bodyPr>
            <a:normAutofit fontScale="92500" lnSpcReduction="20000"/>
          </a:bodyPr>
          <a:lstStyle/>
          <a:p>
            <a:r>
              <a:rPr lang="en-CA" dirty="0" smtClean="0">
                <a:solidFill>
                  <a:srgbClr val="FFFFFF"/>
                </a:solidFill>
              </a:rPr>
              <a:t>HTML5 Doctor – A </a:t>
            </a:r>
            <a:r>
              <a:rPr lang="en-CA" dirty="0">
                <a:solidFill>
                  <a:srgbClr val="FFFFFF"/>
                </a:solidFill>
              </a:rPr>
              <a:t>great resource for learning HTML5.</a:t>
            </a:r>
            <a:br>
              <a:rPr lang="en-CA" dirty="0">
                <a:solidFill>
                  <a:srgbClr val="FFFFFF"/>
                </a:solidFill>
              </a:rPr>
            </a:br>
            <a:r>
              <a:rPr lang="en-CA" dirty="0" smtClean="0">
                <a:hlinkClick r:id="rId3"/>
              </a:rPr>
              <a:t>http://bit.lypLzbFf</a:t>
            </a:r>
            <a:endParaRPr lang="en-CA" dirty="0" smtClean="0"/>
          </a:p>
          <a:p>
            <a:r>
              <a:rPr lang="en-US" dirty="0">
                <a:solidFill>
                  <a:srgbClr val="FFFFFF"/>
                </a:solidFill>
              </a:rPr>
              <a:t>HTML 5 Cheat Sheet – A great quick guide to HTML 5 as a printable </a:t>
            </a:r>
            <a:r>
              <a:rPr lang="en-US" dirty="0" smtClean="0">
                <a:solidFill>
                  <a:srgbClr val="FFFFFF"/>
                </a:solidFill>
              </a:rPr>
              <a:t>PDF.</a:t>
            </a:r>
            <a:r>
              <a:rPr lang="en-CA" dirty="0" smtClean="0">
                <a:solidFill>
                  <a:srgbClr val="FFFFFF"/>
                </a:solidFill>
              </a:rPr>
              <a:t> </a:t>
            </a:r>
            <a:br>
              <a:rPr lang="en-CA" dirty="0" smtClean="0">
                <a:solidFill>
                  <a:srgbClr val="FFFFFF"/>
                </a:solidFill>
              </a:rPr>
            </a:br>
            <a:r>
              <a:rPr lang="en-CA" dirty="0" smtClean="0">
                <a:solidFill>
                  <a:srgbClr val="000000"/>
                </a:solidFill>
                <a:hlinkClick r:id="rId4"/>
              </a:rPr>
              <a:t>bit.ly/o1CIDE</a:t>
            </a:r>
            <a:endParaRPr lang="en-CA" dirty="0" smtClean="0">
              <a:solidFill>
                <a:srgbClr val="000000"/>
              </a:solidFill>
            </a:endParaRPr>
          </a:p>
          <a:p>
            <a:r>
              <a:rPr lang="en-CA" dirty="0" smtClean="0">
                <a:solidFill>
                  <a:schemeClr val="bg1"/>
                </a:solidFill>
              </a:rPr>
              <a:t>HTML5 Demos – A </a:t>
            </a:r>
            <a:r>
              <a:rPr lang="en-CA" dirty="0">
                <a:solidFill>
                  <a:schemeClr val="bg1"/>
                </a:solidFill>
              </a:rPr>
              <a:t>great selection of HTML5 Demos.</a:t>
            </a:r>
            <a:br>
              <a:rPr lang="en-CA" dirty="0">
                <a:solidFill>
                  <a:schemeClr val="bg1"/>
                </a:solidFill>
              </a:rPr>
            </a:br>
            <a:r>
              <a:rPr lang="en-CA" dirty="0" smtClean="0">
                <a:hlinkClick r:id="rId5"/>
              </a:rPr>
              <a:t>bit.ly/</a:t>
            </a:r>
            <a:r>
              <a:rPr lang="en-CA" dirty="0" err="1" smtClean="0">
                <a:hlinkClick r:id="rId5"/>
              </a:rPr>
              <a:t>pwWCoJ</a:t>
            </a:r>
            <a:endParaRPr lang="en-CA" dirty="0" smtClean="0"/>
          </a:p>
          <a:p>
            <a:r>
              <a:rPr lang="en-CA" dirty="0" smtClean="0">
                <a:solidFill>
                  <a:srgbClr val="FFFFFF"/>
                </a:solidFill>
              </a:rPr>
              <a:t>HTML5 Rocks – </a:t>
            </a:r>
            <a:r>
              <a:rPr lang="en-CA" dirty="0">
                <a:solidFill>
                  <a:srgbClr val="FFFFFF"/>
                </a:solidFill>
              </a:rPr>
              <a:t>Various samples and demo code.</a:t>
            </a:r>
            <a:br>
              <a:rPr lang="en-CA" dirty="0">
                <a:solidFill>
                  <a:srgbClr val="FFFFFF"/>
                </a:solidFill>
              </a:rPr>
            </a:br>
            <a:r>
              <a:rPr lang="en-CA" dirty="0" smtClean="0">
                <a:hlinkClick r:id="rId6"/>
              </a:rPr>
              <a:t>bit.ly/</a:t>
            </a:r>
            <a:r>
              <a:rPr lang="en-CA" dirty="0" err="1" smtClean="0">
                <a:hlinkClick r:id="rId6"/>
              </a:rPr>
              <a:t>obtwLz</a:t>
            </a:r>
            <a:endParaRPr lang="en-CA" dirty="0" smtClean="0"/>
          </a:p>
          <a:p>
            <a:endParaRPr lang="en-CA" dirty="0" smtClean="0"/>
          </a:p>
        </p:txBody>
      </p:sp>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458200" cy="762000"/>
          </a:xfrm>
        </p:spPr>
        <p:txBody>
          <a:bodyPr/>
          <a:lstStyle/>
          <a:p>
            <a:pPr algn="ctr"/>
            <a:r>
              <a:rPr lang="en-US" dirty="0" smtClean="0">
                <a:solidFill>
                  <a:schemeClr val="tx1"/>
                </a:solidFill>
              </a:rPr>
              <a:t>Questions?</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152400" y="1973580"/>
            <a:ext cx="8839200" cy="1767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0029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228600" y="952500"/>
            <a:ext cx="8991600" cy="3581400"/>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r>
              <a:rPr lang="en-US" sz="3000" dirty="0"/>
              <a:t>&lt;!DOCTYPE </a:t>
            </a:r>
            <a:r>
              <a:rPr lang="en-US" sz="3000" dirty="0" smtClean="0"/>
              <a:t>HTML</a:t>
            </a:r>
            <a:endParaRPr lang="en-US" sz="3000" dirty="0"/>
          </a:p>
          <a:p>
            <a:r>
              <a:rPr lang="en-US" sz="3000" dirty="0" smtClean="0"/>
              <a:t>    PUBLIC </a:t>
            </a:r>
            <a:r>
              <a:rPr lang="en-US" sz="3000" dirty="0"/>
              <a:t>"-//W3C//DTD XHTML 1.0 Strict//</a:t>
            </a:r>
            <a:r>
              <a:rPr lang="en-US" sz="3000" dirty="0" smtClean="0"/>
              <a:t>EN”</a:t>
            </a:r>
            <a:endParaRPr lang="en-US" sz="3000" dirty="0"/>
          </a:p>
          <a:p>
            <a:r>
              <a:rPr lang="en-US" sz="3000" dirty="0" smtClean="0"/>
              <a:t>    "</a:t>
            </a:r>
            <a:r>
              <a:rPr lang="en-US" sz="3000" dirty="0"/>
              <a:t>http://www.w3.org/TR/xhtml1/DTD/xhtml1-strict.dtd"</a:t>
            </a:r>
            <a:r>
              <a:rPr lang="en-US" sz="3000" dirty="0" smtClean="0"/>
              <a:t>&gt;</a:t>
            </a:r>
          </a:p>
          <a:p>
            <a:endParaRPr lang="en-US" sz="3000" dirty="0" smtClean="0"/>
          </a:p>
          <a:p>
            <a:endParaRPr lang="en-US" sz="3000" dirty="0"/>
          </a:p>
          <a:p>
            <a:r>
              <a:rPr lang="en-US" sz="3000" dirty="0"/>
              <a:t>&lt;!DOCTYPE HTML </a:t>
            </a:r>
            <a:endParaRPr lang="en-US" sz="3000" dirty="0" smtClean="0"/>
          </a:p>
          <a:p>
            <a:r>
              <a:rPr lang="en-US" sz="3000" dirty="0"/>
              <a:t> </a:t>
            </a:r>
            <a:r>
              <a:rPr lang="en-US" sz="3000" dirty="0" smtClean="0"/>
              <a:t>   PUBLIC </a:t>
            </a:r>
            <a:r>
              <a:rPr lang="en-US" sz="3000" dirty="0"/>
              <a:t>"-//W3C//DTD HTML 4.01 Transitional//</a:t>
            </a:r>
            <a:r>
              <a:rPr lang="en-US" sz="3000" dirty="0" smtClean="0"/>
              <a:t>EN”</a:t>
            </a:r>
            <a:endParaRPr lang="en-US" sz="3000" dirty="0"/>
          </a:p>
          <a:p>
            <a:r>
              <a:rPr lang="en-US" sz="3000" dirty="0"/>
              <a:t> </a:t>
            </a:r>
            <a:r>
              <a:rPr lang="en-US" sz="3000" dirty="0" smtClean="0"/>
              <a:t>   "</a:t>
            </a:r>
            <a:r>
              <a:rPr lang="en-US" sz="3000" dirty="0"/>
              <a:t>http://www.w3.org/TR/html4/</a:t>
            </a:r>
            <a:r>
              <a:rPr lang="en-US" sz="3000" dirty="0" err="1"/>
              <a:t>loose.dtd</a:t>
            </a:r>
            <a:r>
              <a:rPr lang="en-US" sz="3000" dirty="0"/>
              <a:t>"&gt;</a:t>
            </a:r>
          </a:p>
        </p:txBody>
      </p:sp>
    </p:spTree>
    <p:extLst>
      <p:ext uri="{BB962C8B-B14F-4D97-AF65-F5344CB8AC3E}">
        <p14:creationId xmlns:p14="http://schemas.microsoft.com/office/powerpoint/2010/main" val="3745570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581400" y="800100"/>
            <a:ext cx="5410200" cy="1524000"/>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a:lstStyle>
          <a:p>
            <a:pPr marL="457200" indent="-457200">
              <a:buFont typeface="Arial"/>
              <a:buChar char="•"/>
            </a:pPr>
            <a:r>
              <a:rPr lang="en-US" sz="3600" dirty="0" smtClean="0"/>
              <a:t>Standards Mode</a:t>
            </a:r>
          </a:p>
          <a:p>
            <a:pPr marL="457200" indent="-457200">
              <a:buFont typeface="Arial"/>
              <a:buChar char="•"/>
            </a:pPr>
            <a:r>
              <a:rPr lang="en-US" sz="3600" dirty="0" smtClean="0"/>
              <a:t>Quirks Mode</a:t>
            </a:r>
          </a:p>
          <a:p>
            <a:pPr marL="457200" indent="-457200">
              <a:buFont typeface="Arial"/>
              <a:buChar char="•"/>
            </a:pPr>
            <a:r>
              <a:rPr lang="en-US" sz="3600" dirty="0" smtClean="0"/>
              <a:t>Almost Standards Mode</a:t>
            </a:r>
            <a:endParaRPr lang="en-US" sz="3600" dirty="0"/>
          </a:p>
        </p:txBody>
      </p:sp>
      <p:pic>
        <p:nvPicPr>
          <p:cNvPr id="3" name="Picture 2"/>
          <p:cNvPicPr>
            <a:picLocks noChangeAspect="1"/>
          </p:cNvPicPr>
          <p:nvPr/>
        </p:nvPicPr>
        <p:blipFill>
          <a:blip r:embed="rId3"/>
          <a:stretch>
            <a:fillRect/>
          </a:stretch>
        </p:blipFill>
        <p:spPr>
          <a:xfrm>
            <a:off x="990600" y="114300"/>
            <a:ext cx="2506347" cy="2921000"/>
          </a:xfrm>
          <a:prstGeom prst="rect">
            <a:avLst/>
          </a:prstGeom>
        </p:spPr>
      </p:pic>
      <p:sp>
        <p:nvSpPr>
          <p:cNvPr id="4" name="TextBox 3"/>
          <p:cNvSpPr txBox="1"/>
          <p:nvPr/>
        </p:nvSpPr>
        <p:spPr>
          <a:xfrm>
            <a:off x="457200" y="3162300"/>
            <a:ext cx="8458200" cy="1846659"/>
          </a:xfrm>
          <a:prstGeom prst="rect">
            <a:avLst/>
          </a:prstGeom>
          <a:noFill/>
        </p:spPr>
        <p:txBody>
          <a:bodyPr wrap="square" lIns="0" tIns="0" rIns="0" bIns="0" rtlCol="0">
            <a:spAutoFit/>
          </a:bodyPr>
          <a:lstStyle/>
          <a:p>
            <a:r>
              <a:rPr lang="en-US" sz="2400" i="1" dirty="0">
                <a:solidFill>
                  <a:srgbClr val="FFFFFF"/>
                </a:solidFill>
              </a:rPr>
              <a:t>"The last time I tried to count, there were 5 </a:t>
            </a:r>
            <a:r>
              <a:rPr lang="en-US" sz="2400" i="1" dirty="0" err="1">
                <a:solidFill>
                  <a:srgbClr val="FFFFFF"/>
                </a:solidFill>
              </a:rPr>
              <a:t>doctypes</a:t>
            </a:r>
            <a:r>
              <a:rPr lang="en-US" sz="2400" i="1" dirty="0">
                <a:solidFill>
                  <a:srgbClr val="FFFFFF"/>
                </a:solidFill>
              </a:rPr>
              <a:t> that triggered “almost standards mode,” and 73 that triggered “quirks </a:t>
            </a:r>
            <a:r>
              <a:rPr lang="en-US" sz="2400" i="1" dirty="0" smtClean="0">
                <a:solidFill>
                  <a:srgbClr val="FFFFFF"/>
                </a:solidFill>
              </a:rPr>
              <a:t>mode” … &amp; I’m </a:t>
            </a:r>
            <a:r>
              <a:rPr lang="en-US" sz="2400" i="1" dirty="0">
                <a:solidFill>
                  <a:srgbClr val="FFFFFF"/>
                </a:solidFill>
              </a:rPr>
              <a:t>not even going to talk about the crazy things that Internet Explorer 8 does to switch between its four — four! — different rendering </a:t>
            </a:r>
            <a:r>
              <a:rPr lang="en-US" sz="2400" i="1" dirty="0" smtClean="0">
                <a:solidFill>
                  <a:srgbClr val="FFFFFF"/>
                </a:solidFill>
              </a:rPr>
              <a:t>modes…. </a:t>
            </a:r>
            <a:r>
              <a:rPr lang="en-US" sz="2400" i="1" dirty="0">
                <a:solidFill>
                  <a:srgbClr val="FFFFFF"/>
                </a:solidFill>
              </a:rPr>
              <a:t>Kill it. Kill it with fire</a:t>
            </a:r>
            <a:r>
              <a:rPr lang="en-US" sz="2400" i="1" dirty="0" smtClean="0">
                <a:solidFill>
                  <a:srgbClr val="FFFFFF"/>
                </a:solidFill>
              </a:rPr>
              <a:t>."</a:t>
            </a:r>
          </a:p>
        </p:txBody>
      </p:sp>
    </p:spTree>
    <p:extLst>
      <p:ext uri="{BB962C8B-B14F-4D97-AF65-F5344CB8AC3E}">
        <p14:creationId xmlns:p14="http://schemas.microsoft.com/office/powerpoint/2010/main" val="22918011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upid pos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5300" y="752475"/>
            <a:ext cx="5613400" cy="421005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41249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7.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4748</Words>
  <Application>Microsoft Macintosh PowerPoint</Application>
  <PresentationFormat>On-screen Show (16:10)</PresentationFormat>
  <Paragraphs>764</Paragraphs>
  <Slides>62</Slides>
  <Notes>54</Notes>
  <HiddenSlides>0</HiddenSlides>
  <MMClips>2</MMClips>
  <ScaleCrop>false</ScaleCrop>
  <HeadingPairs>
    <vt:vector size="4" baseType="variant">
      <vt:variant>
        <vt:lpstr>Theme</vt:lpstr>
      </vt:variant>
      <vt:variant>
        <vt:i4>12</vt:i4>
      </vt:variant>
      <vt:variant>
        <vt:lpstr>Slide Titles</vt:lpstr>
      </vt:variant>
      <vt:variant>
        <vt:i4>62</vt:i4>
      </vt:variant>
    </vt:vector>
  </HeadingPairs>
  <TitlesOfParts>
    <vt:vector size="74" baseType="lpstr">
      <vt:lpstr>merge</vt:lpstr>
      <vt:lpstr>Custom Design</vt: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HTML5 Techniques You Can Use Today </vt:lpstr>
      <vt:lpstr>Your Host</vt:lpstr>
      <vt:lpstr>Workshop Road Map</vt:lpstr>
      <vt:lpstr>You Should…</vt:lpstr>
      <vt:lpstr>PowerPoint Presentation</vt:lpstr>
      <vt:lpstr>PowerPoint Presentation</vt:lpstr>
      <vt:lpstr>PowerPoint Presentation</vt:lpstr>
      <vt:lpstr>PowerPoint Presentation</vt:lpstr>
      <vt:lpstr>PowerPoint Presentation</vt:lpstr>
      <vt:lpstr>PowerPoint Presentation</vt:lpstr>
      <vt:lpstr>HTML4 = Rough Guide</vt:lpstr>
      <vt:lpstr>HTML5:</vt:lpstr>
      <vt:lpstr>How is the web evolving?  (It’s SO much cooler than doctypes!)</vt:lpstr>
      <vt:lpstr>PowerPoint Presentation</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Video</vt:lpstr>
      <vt:lpstr>Video – w/fallback option</vt:lpstr>
      <vt:lpstr>Audio</vt:lpstr>
      <vt:lpstr>Geolocation</vt:lpstr>
      <vt:lpstr>Local Storage</vt:lpstr>
      <vt:lpstr>HTML5 Forms</vt:lpstr>
      <vt:lpstr>HTML5 Forms</vt:lpstr>
      <vt:lpstr>HTML5 Forms</vt:lpstr>
      <vt:lpstr>Other New Elements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2014-01-05T20:02:40Z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